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611" r:id="rId2"/>
    <p:sldId id="256" r:id="rId3"/>
    <p:sldId id="262" r:id="rId4"/>
    <p:sldId id="490" r:id="rId5"/>
    <p:sldId id="489" r:id="rId6"/>
    <p:sldId id="576" r:id="rId7"/>
    <p:sldId id="577" r:id="rId8"/>
    <p:sldId id="578" r:id="rId9"/>
    <p:sldId id="579" r:id="rId10"/>
    <p:sldId id="581" r:id="rId11"/>
    <p:sldId id="582" r:id="rId12"/>
    <p:sldId id="583" r:id="rId13"/>
    <p:sldId id="584" r:id="rId14"/>
    <p:sldId id="585" r:id="rId15"/>
    <p:sldId id="586" r:id="rId16"/>
    <p:sldId id="580" r:id="rId17"/>
    <p:sldId id="293" r:id="rId18"/>
    <p:sldId id="298" r:id="rId19"/>
    <p:sldId id="587" r:id="rId20"/>
    <p:sldId id="588" r:id="rId21"/>
    <p:sldId id="521" r:id="rId22"/>
    <p:sldId id="520" r:id="rId23"/>
    <p:sldId id="492" r:id="rId24"/>
    <p:sldId id="493" r:id="rId25"/>
    <p:sldId id="589" r:id="rId26"/>
    <p:sldId id="590" r:id="rId27"/>
    <p:sldId id="591" r:id="rId28"/>
    <p:sldId id="592" r:id="rId29"/>
    <p:sldId id="593" r:id="rId30"/>
    <p:sldId id="596" r:id="rId31"/>
    <p:sldId id="522" r:id="rId32"/>
    <p:sldId id="594" r:id="rId33"/>
    <p:sldId id="595" r:id="rId34"/>
    <p:sldId id="523" r:id="rId35"/>
    <p:sldId id="497" r:id="rId36"/>
    <p:sldId id="299" r:id="rId37"/>
    <p:sldId id="498" r:id="rId38"/>
    <p:sldId id="501" r:id="rId39"/>
    <p:sldId id="524" r:id="rId40"/>
    <p:sldId id="500" r:id="rId41"/>
    <p:sldId id="598" r:id="rId42"/>
    <p:sldId id="599" r:id="rId43"/>
    <p:sldId id="601" r:id="rId44"/>
    <p:sldId id="469" r:id="rId45"/>
    <p:sldId id="297" r:id="rId46"/>
    <p:sldId id="602" r:id="rId47"/>
    <p:sldId id="603" r:id="rId48"/>
    <p:sldId id="604" r:id="rId49"/>
    <p:sldId id="605" r:id="rId50"/>
    <p:sldId id="606" r:id="rId51"/>
    <p:sldId id="607" r:id="rId52"/>
    <p:sldId id="608" r:id="rId53"/>
    <p:sldId id="609" r:id="rId54"/>
    <p:sldId id="610" r:id="rId55"/>
    <p:sldId id="351"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CD0F92E-07D0-45A0-80A0-3BF549689798}">
          <p14:sldIdLst>
            <p14:sldId id="611"/>
            <p14:sldId id="256"/>
          </p14:sldIdLst>
        </p14:section>
        <p14:section name="目录" id="{9F41A1C2-3EA9-4A08-83F9-BC41F325B388}">
          <p14:sldIdLst>
            <p14:sldId id="262"/>
          </p14:sldIdLst>
        </p14:section>
        <p14:section name="无线信道-1学时" id="{0B1790EA-7067-4642-98E3-AF71FF121F79}">
          <p14:sldIdLst>
            <p14:sldId id="490"/>
            <p14:sldId id="489"/>
            <p14:sldId id="576"/>
            <p14:sldId id="577"/>
            <p14:sldId id="578"/>
            <p14:sldId id="579"/>
            <p14:sldId id="581"/>
            <p14:sldId id="582"/>
            <p14:sldId id="583"/>
            <p14:sldId id="584"/>
            <p14:sldId id="585"/>
            <p14:sldId id="586"/>
            <p14:sldId id="580"/>
            <p14:sldId id="293"/>
            <p14:sldId id="298"/>
            <p14:sldId id="587"/>
            <p14:sldId id="588"/>
            <p14:sldId id="521"/>
            <p14:sldId id="520"/>
            <p14:sldId id="492"/>
            <p14:sldId id="493"/>
            <p14:sldId id="589"/>
            <p14:sldId id="590"/>
            <p14:sldId id="591"/>
            <p14:sldId id="592"/>
            <p14:sldId id="593"/>
            <p14:sldId id="596"/>
            <p14:sldId id="522"/>
            <p14:sldId id="594"/>
            <p14:sldId id="595"/>
            <p14:sldId id="523"/>
            <p14:sldId id="497"/>
            <p14:sldId id="299"/>
            <p14:sldId id="498"/>
            <p14:sldId id="501"/>
            <p14:sldId id="524"/>
            <p14:sldId id="500"/>
            <p14:sldId id="598"/>
            <p14:sldId id="599"/>
            <p14:sldId id="601"/>
            <p14:sldId id="469"/>
            <p14:sldId id="297"/>
            <p14:sldId id="602"/>
            <p14:sldId id="603"/>
            <p14:sldId id="604"/>
            <p14:sldId id="605"/>
            <p14:sldId id="606"/>
            <p14:sldId id="607"/>
            <p14:sldId id="608"/>
            <p14:sldId id="609"/>
            <p14:sldId id="610"/>
            <p14:sldId id="351"/>
          </p14:sldIdLst>
        </p14:section>
        <p14:section name="个域网-1学时" id="{53CD9ECD-AFEA-489A-AAAA-7C14EF5F8BC6}">
          <p14:sldIdLst/>
        </p14:section>
        <p14:section name="局域网-1学时" id="{9C99B235-1F09-48BB-BD29-B042D848600E}">
          <p14:sldIdLst/>
        </p14:section>
        <p14:section name="无线传感器网络-2学时" id="{6EC9DE96-8706-4881-A88C-3D759F42B02B}">
          <p14:sldIdLst/>
        </p14:section>
        <p14:section name="无线自组织网络-2学时" id="{90CDC950-5CE4-456D-8733-E925C55A0F5C}">
          <p14:sldIdLst/>
        </p14:section>
        <p14:section name="广域网-2学时" id="{4AC92AE6-A7ED-4E4F-B891-D4F913E454DF}">
          <p14:sldIdLst/>
        </p14:section>
        <p14:section name="移动管理-1学时" id="{BDC910B0-E476-4C3B-9934-245745CAC5F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A44"/>
    <a:srgbClr val="953735"/>
    <a:srgbClr val="D5D5D5"/>
    <a:srgbClr val="CBCBCB"/>
    <a:srgbClr val="F5F5F5"/>
    <a:srgbClr val="989898"/>
    <a:srgbClr val="4F81BD"/>
    <a:srgbClr val="282828"/>
    <a:srgbClr val="FFFFFF"/>
    <a:srgbClr val="214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21" autoAdjust="0"/>
    <p:restoredTop sz="70915" autoAdjust="0"/>
  </p:normalViewPr>
  <p:slideViewPr>
    <p:cSldViewPr snapToGrid="0">
      <p:cViewPr varScale="1">
        <p:scale>
          <a:sx n="113" d="100"/>
          <a:sy n="113" d="100"/>
        </p:scale>
        <p:origin x="1496" y="168"/>
      </p:cViewPr>
      <p:guideLst/>
    </p:cSldViewPr>
  </p:slideViewPr>
  <p:notesTextViewPr>
    <p:cViewPr>
      <p:scale>
        <a:sx n="3" d="2"/>
        <a:sy n="3" d="2"/>
      </p:scale>
      <p:origin x="0" y="0"/>
    </p:cViewPr>
  </p:notesTextViewPr>
  <p:sorterViewPr>
    <p:cViewPr varScale="1">
      <p:scale>
        <a:sx n="1" d="1"/>
        <a:sy n="1" d="1"/>
      </p:scale>
      <p:origin x="0" y="-415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5" Type="http://schemas.openxmlformats.org/officeDocument/2006/relationships/image" Target="../media/image24.wmf"/><Relationship Id="rId4"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emf"/><Relationship Id="rId4"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6C19D-7747-4054-95CF-C668225E05E3}" type="datetimeFigureOut">
              <a:rPr lang="zh-CN" altLang="en-US" smtClean="0"/>
              <a:t>2019/9/17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076A9-7AC7-469C-99F7-1CB70429BA05}" type="slidenum">
              <a:rPr lang="zh-CN" altLang="en-US" smtClean="0"/>
              <a:t>‹#›</a:t>
            </a:fld>
            <a:endParaRPr lang="zh-CN" altLang="en-US"/>
          </a:p>
        </p:txBody>
      </p:sp>
    </p:spTree>
    <p:extLst>
      <p:ext uri="{BB962C8B-B14F-4D97-AF65-F5344CB8AC3E}">
        <p14:creationId xmlns:p14="http://schemas.microsoft.com/office/powerpoint/2010/main" val="839395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aike.baidu.com/item/%E4%BF%A1%E9%81%93%E7%BC%96%E7%A0%81"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baidu.com/link?url=S52zotC-8mU_oNa20eWLURDn3Mgtfm3RuD1-mBmP9ChkroK4oMyZktr8vFbIl1ZqG0R9Lu4LCvucr4_Y7i58uojpv1ieDT3fKljwRez8987"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a:t>
            </a:r>
            <a:r>
              <a:rPr lang="zh-CN" altLang="en-US" dirty="0"/>
              <a:t>学时</a:t>
            </a:r>
          </a:p>
        </p:txBody>
      </p:sp>
      <p:sp>
        <p:nvSpPr>
          <p:cNvPr id="4" name="灯片编号占位符 3"/>
          <p:cNvSpPr>
            <a:spLocks noGrp="1"/>
          </p:cNvSpPr>
          <p:nvPr>
            <p:ph type="sldNum" sz="quarter" idx="10"/>
          </p:nvPr>
        </p:nvSpPr>
        <p:spPr/>
        <p:txBody>
          <a:bodyPr/>
          <a:lstStyle/>
          <a:p>
            <a:fld id="{0F2076A9-7AC7-469C-99F7-1CB70429BA05}" type="slidenum">
              <a:rPr lang="zh-CN" altLang="en-US" smtClean="0"/>
              <a:t>2</a:t>
            </a:fld>
            <a:endParaRPr lang="zh-CN" altLang="en-US"/>
          </a:p>
        </p:txBody>
      </p:sp>
    </p:spTree>
    <p:extLst>
      <p:ext uri="{BB962C8B-B14F-4D97-AF65-F5344CB8AC3E}">
        <p14:creationId xmlns:p14="http://schemas.microsoft.com/office/powerpoint/2010/main" val="1463519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1200"/>
              </a:spcBef>
              <a:buFontTx/>
              <a:buAutoNum type="arabicPeriod"/>
            </a:pPr>
            <a:r>
              <a:rPr lang="zh-CN" altLang="en-US" dirty="0">
                <a:latin typeface="宋体" panose="02010600030101010101" pitchFamily="2" charset="-122"/>
                <a:ea typeface="宋体" panose="02010600030101010101" pitchFamily="2" charset="-122"/>
              </a:rPr>
              <a:t>发射的电波经历了不同路径（距离不同），导致传播时间和相位均不相同（不同相位的多个信号在接收端叠加）</a:t>
            </a:r>
            <a:endParaRPr lang="en-US" altLang="zh-CN" dirty="0">
              <a:latin typeface="宋体" panose="02010600030101010101" pitchFamily="2" charset="-122"/>
              <a:ea typeface="宋体" panose="02010600030101010101" pitchFamily="2" charset="-122"/>
            </a:endParaRPr>
          </a:p>
          <a:p>
            <a:pPr>
              <a:spcBef>
                <a:spcPts val="1200"/>
              </a:spcBef>
              <a:buFontTx/>
              <a:buAutoNum type="arabicPeriod"/>
            </a:pPr>
            <a:r>
              <a:rPr lang="zh-CN" altLang="en-US" dirty="0">
                <a:latin typeface="宋体" panose="02010600030101010101" pitchFamily="2" charset="-122"/>
                <a:ea typeface="宋体" panose="02010600030101010101" pitchFamily="2" charset="-122"/>
              </a:rPr>
              <a:t>合成的接收信号幅度在较短时间内急剧变化，产生了衰落</a:t>
            </a:r>
            <a:endParaRPr lang="en-US" altLang="zh-CN"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31</a:t>
            </a:fld>
            <a:endParaRPr lang="zh-CN" altLang="en-US"/>
          </a:p>
        </p:txBody>
      </p:sp>
    </p:spTree>
    <p:extLst>
      <p:ext uri="{BB962C8B-B14F-4D97-AF65-F5344CB8AC3E}">
        <p14:creationId xmlns:p14="http://schemas.microsoft.com/office/powerpoint/2010/main" val="2480027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rPr>
              <a:t>由移动无线通信信道传播环境中的地形起伏、建筑物及其它障碍物对电波路径的阻挡而形成的电磁场阴影效应。</a:t>
            </a: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34</a:t>
            </a:fld>
            <a:endParaRPr lang="zh-CN" altLang="en-US"/>
          </a:p>
        </p:txBody>
      </p:sp>
    </p:spTree>
    <p:extLst>
      <p:ext uri="{BB962C8B-B14F-4D97-AF65-F5344CB8AC3E}">
        <p14:creationId xmlns:p14="http://schemas.microsoft.com/office/powerpoint/2010/main" val="155193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黑体" panose="02010609060101010101" pitchFamily="49" charset="-122"/>
                <a:ea typeface="黑体" panose="02010609060101010101" pitchFamily="49" charset="-122"/>
              </a:rPr>
              <a:t>掌握基站周围所有地点处接收信号的平均强度及变化特点，为网络覆盖的研究以及整个网络设计提供基础。</a:t>
            </a:r>
            <a:endParaRPr lang="en-US" altLang="zh-CN"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黑体" panose="02010609060101010101" pitchFamily="49" charset="-122"/>
              <a:ea typeface="黑体" panose="02010609060101010101" pitchFamily="49" charset="-122"/>
            </a:endParaRPr>
          </a:p>
          <a:p>
            <a:pPr>
              <a:spcBef>
                <a:spcPts val="1200"/>
              </a:spcBef>
            </a:pPr>
            <a:r>
              <a:rPr lang="zh-CN" altLang="en-US" sz="2800" dirty="0">
                <a:latin typeface="微软雅黑" panose="020B0503020204020204" pitchFamily="34" charset="-122"/>
                <a:ea typeface="微软雅黑" panose="020B0503020204020204" pitchFamily="34" charset="-122"/>
              </a:rPr>
              <a:t>确定传播环境的</a:t>
            </a:r>
            <a:r>
              <a:rPr lang="zh-CN" altLang="en-US" sz="2800" dirty="0">
                <a:solidFill>
                  <a:srgbClr val="C00000"/>
                </a:solidFill>
                <a:latin typeface="微软雅黑" panose="020B0503020204020204" pitchFamily="34" charset="-122"/>
                <a:ea typeface="微软雅黑" panose="020B0503020204020204" pitchFamily="34" charset="-122"/>
              </a:rPr>
              <a:t>主要因素</a:t>
            </a:r>
          </a:p>
          <a:p>
            <a:pPr marL="914400" lvl="1" indent="-457200">
              <a:spcBef>
                <a:spcPts val="1200"/>
              </a:spcBef>
              <a:buFontTx/>
              <a:buAutoNum type="arabicPeriod"/>
            </a:pPr>
            <a:r>
              <a:rPr lang="zh-CN" altLang="en-US" sz="2800" dirty="0">
                <a:latin typeface="微软雅黑" panose="020B0503020204020204" pitchFamily="34" charset="-122"/>
                <a:ea typeface="微软雅黑" panose="020B0503020204020204" pitchFamily="34" charset="-122"/>
              </a:rPr>
              <a:t>自然地形、人工建筑、植被特征</a:t>
            </a:r>
          </a:p>
          <a:p>
            <a:pPr marL="914400" lvl="1" indent="-457200">
              <a:spcBef>
                <a:spcPts val="1200"/>
              </a:spcBef>
              <a:buFontTx/>
              <a:buAutoNum type="arabicPeriod"/>
            </a:pPr>
            <a:r>
              <a:rPr lang="zh-CN" altLang="en-US" sz="2800" dirty="0">
                <a:latin typeface="微软雅黑" panose="020B0503020204020204" pitchFamily="34" charset="-122"/>
                <a:ea typeface="微软雅黑" panose="020B0503020204020204" pitchFamily="34" charset="-122"/>
              </a:rPr>
              <a:t>天气状况</a:t>
            </a:r>
          </a:p>
          <a:p>
            <a:pPr marL="914400" lvl="1" indent="-457200">
              <a:spcBef>
                <a:spcPts val="1200"/>
              </a:spcBef>
              <a:buFontTx/>
              <a:buAutoNum type="arabicPeriod"/>
            </a:pPr>
            <a:r>
              <a:rPr lang="zh-CN" altLang="en-US" sz="2800" dirty="0">
                <a:latin typeface="微软雅黑" panose="020B0503020204020204" pitchFamily="34" charset="-122"/>
                <a:ea typeface="微软雅黑" panose="020B0503020204020204" pitchFamily="34" charset="-122"/>
              </a:rPr>
              <a:t>自然和人为的电磁噪声状况</a:t>
            </a:r>
          </a:p>
          <a:p>
            <a:pPr marL="914400" lvl="1" indent="-457200">
              <a:spcBef>
                <a:spcPts val="1200"/>
              </a:spcBef>
              <a:buFontTx/>
              <a:buAutoNum type="arabicPeriod"/>
            </a:pPr>
            <a:r>
              <a:rPr lang="zh-CN" altLang="en-US" sz="2800" dirty="0">
                <a:latin typeface="微软雅黑" panose="020B0503020204020204" pitchFamily="34" charset="-122"/>
                <a:ea typeface="微软雅黑" panose="020B0503020204020204" pitchFamily="34" charset="-122"/>
              </a:rPr>
              <a:t>系统的工作频率和移动台运动等因素</a:t>
            </a:r>
          </a:p>
          <a:p>
            <a:endParaRPr lang="en-US" altLang="zh-CN" sz="2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黑体" panose="02010609060101010101" pitchFamily="49" charset="-122"/>
              <a:ea typeface="黑体" panose="02010609060101010101" pitchFamily="49" charset="-122"/>
            </a:endParaRPr>
          </a:p>
          <a:p>
            <a:pPr marL="0" indent="0">
              <a:buNone/>
            </a:pPr>
            <a:r>
              <a:rPr lang="zh-CN" altLang="en-US" dirty="0">
                <a:solidFill>
                  <a:srgbClr val="C00000"/>
                </a:solidFill>
                <a:latin typeface="黑体" panose="02010609060101010101" pitchFamily="49" charset="-122"/>
                <a:ea typeface="黑体" panose="02010609060101010101" pitchFamily="49" charset="-122"/>
              </a:rPr>
              <a:t>室外</a:t>
            </a:r>
            <a:r>
              <a:rPr lang="zh-CN" altLang="en-US" dirty="0">
                <a:latin typeface="黑体" panose="02010609060101010101" pitchFamily="49" charset="-122"/>
                <a:ea typeface="黑体" panose="02010609060101010101" pitchFamily="49" charset="-122"/>
              </a:rPr>
              <a:t>传播模型</a:t>
            </a:r>
            <a:endParaRPr lang="en-US" altLang="zh-CN" dirty="0">
              <a:solidFill>
                <a:srgbClr val="C00000"/>
              </a:solidFill>
              <a:latin typeface="黑体" panose="02010609060101010101" pitchFamily="49" charset="-122"/>
              <a:ea typeface="黑体" panose="02010609060101010101" pitchFamily="49" charset="-122"/>
            </a:endParaRPr>
          </a:p>
          <a:p>
            <a:pPr marL="0" indent="0">
              <a:buNone/>
            </a:pPr>
            <a:r>
              <a:rPr lang="zh-CN" altLang="en-US" dirty="0">
                <a:solidFill>
                  <a:srgbClr val="C00000"/>
                </a:solidFill>
                <a:latin typeface="黑体" panose="02010609060101010101" pitchFamily="49" charset="-122"/>
                <a:ea typeface="黑体" panose="02010609060101010101" pitchFamily="49" charset="-122"/>
              </a:rPr>
              <a:t>室内</a:t>
            </a:r>
            <a:r>
              <a:rPr lang="zh-CN" altLang="en-US" dirty="0">
                <a:latin typeface="黑体" panose="02010609060101010101" pitchFamily="49" charset="-122"/>
                <a:ea typeface="黑体" panose="02010609060101010101" pitchFamily="49" charset="-122"/>
              </a:rPr>
              <a:t>传播模型</a:t>
            </a:r>
            <a:endParaRPr lang="en-US" altLang="zh-CN" dirty="0">
              <a:latin typeface="黑体" panose="02010609060101010101" pitchFamily="49" charset="-122"/>
              <a:ea typeface="黑体" panose="02010609060101010101" pitchFamily="49" charset="-122"/>
            </a:endParaRPr>
          </a:p>
          <a:p>
            <a:pPr algn="l">
              <a:spcBef>
                <a:spcPts val="1200"/>
              </a:spcBef>
            </a:pPr>
            <a:r>
              <a:rPr lang="zh-CN" altLang="en-US" dirty="0">
                <a:latin typeface="宋体" panose="02010600030101010101" pitchFamily="2" charset="-122"/>
                <a:ea typeface="宋体" panose="02010600030101010101" pitchFamily="2" charset="-122"/>
              </a:rPr>
              <a:t>室内无线信道特点</a:t>
            </a:r>
            <a:endParaRPr lang="en-US" altLang="zh-CN" dirty="0">
              <a:latin typeface="宋体" panose="02010600030101010101" pitchFamily="2" charset="-122"/>
              <a:ea typeface="宋体" panose="02010600030101010101" pitchFamily="2" charset="-122"/>
            </a:endParaRPr>
          </a:p>
          <a:p>
            <a:pPr marL="914400" lvl="1" indent="-457200" algn="l">
              <a:spcBef>
                <a:spcPts val="1200"/>
              </a:spcBef>
              <a:buFontTx/>
              <a:buAutoNum type="arabicPeriod"/>
            </a:pPr>
            <a:r>
              <a:rPr lang="zh-CN" altLang="en-US" sz="2400" dirty="0">
                <a:latin typeface="宋体" panose="02010600030101010101" pitchFamily="2" charset="-122"/>
                <a:ea typeface="宋体" panose="02010600030101010101" pitchFamily="2" charset="-122"/>
              </a:rPr>
              <a:t>覆盖距离更小，环境的变动更大</a:t>
            </a:r>
            <a:endParaRPr lang="en-US" altLang="zh-CN" sz="2400" dirty="0">
              <a:latin typeface="宋体" panose="02010600030101010101" pitchFamily="2" charset="-122"/>
              <a:ea typeface="宋体" panose="02010600030101010101" pitchFamily="2" charset="-122"/>
            </a:endParaRPr>
          </a:p>
          <a:p>
            <a:pPr marL="914400" lvl="1" indent="-457200" algn="l">
              <a:spcBef>
                <a:spcPts val="1200"/>
              </a:spcBef>
              <a:buFontTx/>
              <a:buAutoNum type="arabicPeriod"/>
            </a:pPr>
            <a:r>
              <a:rPr lang="zh-CN" altLang="en-US" sz="2400" dirty="0">
                <a:latin typeface="宋体" panose="02010600030101010101" pitchFamily="2" charset="-122"/>
                <a:ea typeface="宋体" panose="02010600030101010101" pitchFamily="2" charset="-122"/>
              </a:rPr>
              <a:t>距离短，更接近“近场”</a:t>
            </a:r>
            <a:endParaRPr lang="en-US" altLang="zh-CN" sz="2400" dirty="0">
              <a:latin typeface="宋体" panose="02010600030101010101" pitchFamily="2" charset="-122"/>
              <a:ea typeface="宋体" panose="02010600030101010101" pitchFamily="2" charset="-122"/>
            </a:endParaRPr>
          </a:p>
          <a:p>
            <a:pPr marL="914400" lvl="1" indent="-457200" algn="l">
              <a:spcBef>
                <a:spcPts val="1200"/>
              </a:spcBef>
              <a:buFontTx/>
              <a:buAutoNum type="arabicPeriod"/>
            </a:pPr>
            <a:r>
              <a:rPr lang="zh-CN" altLang="en-US" sz="2400" dirty="0">
                <a:latin typeface="宋体" panose="02010600030101010101" pitchFamily="2" charset="-122"/>
                <a:ea typeface="宋体" panose="02010600030101010101" pitchFamily="2" charset="-122"/>
              </a:rPr>
              <a:t>门的开关和天线安装等对室内信号场强的影响非常大</a:t>
            </a:r>
            <a:endParaRPr lang="en-US" altLang="zh-CN" dirty="0">
              <a:latin typeface="黑体" panose="02010609060101010101" pitchFamily="49" charset="-122"/>
              <a:ea typeface="黑体" panose="02010609060101010101" pitchFamily="49" charset="-122"/>
            </a:endParaRPr>
          </a:p>
          <a:p>
            <a:pPr marL="0" indent="0">
              <a:buNone/>
            </a:pPr>
            <a:endParaRPr lang="en-US" altLang="zh-CN" dirty="0">
              <a:latin typeface="黑体" panose="02010609060101010101" pitchFamily="49" charset="-122"/>
              <a:ea typeface="黑体" panose="02010609060101010101" pitchFamily="49" charset="-122"/>
            </a:endParaRPr>
          </a:p>
          <a:p>
            <a:pPr marL="0" indent="0">
              <a:buNone/>
            </a:pPr>
            <a:r>
              <a:rPr lang="zh-CN" altLang="en-US" dirty="0">
                <a:latin typeface="黑体" panose="02010609060101010101" pitchFamily="49" charset="-122"/>
                <a:ea typeface="黑体" panose="02010609060101010101" pitchFamily="49" charset="-122"/>
              </a:rPr>
              <a:t>传播模型校正</a:t>
            </a:r>
            <a:endParaRPr lang="en-US" altLang="zh-CN" dirty="0">
              <a:latin typeface="黑体" panose="02010609060101010101" pitchFamily="49" charset="-122"/>
              <a:ea typeface="黑体" panose="02010609060101010101" pitchFamily="49" charset="-122"/>
            </a:endParaRPr>
          </a:p>
          <a:p>
            <a:pPr algn="l" eaLnBrk="1" hangingPunct="1">
              <a:spcBef>
                <a:spcPts val="1200"/>
              </a:spcBef>
              <a:buFontTx/>
              <a:buAutoNum type="arabicPeriod"/>
            </a:pPr>
            <a:r>
              <a:rPr lang="zh-CN" altLang="en-US" dirty="0">
                <a:latin typeface="宋体" panose="02010600030101010101" pitchFamily="2" charset="-122"/>
                <a:ea typeface="宋体" panose="02010600030101010101" pitchFamily="2" charset="-122"/>
              </a:rPr>
              <a:t>数据准备：</a:t>
            </a:r>
            <a:r>
              <a:rPr lang="zh-CN" altLang="en-US" dirty="0">
                <a:solidFill>
                  <a:schemeClr val="accent2"/>
                </a:solidFill>
                <a:latin typeface="宋体" panose="02010600030101010101" pitchFamily="2" charset="-122"/>
                <a:ea typeface="宋体" panose="02010600030101010101" pitchFamily="2" charset="-122"/>
              </a:rPr>
              <a:t>设计方案，进行车载路测，并记录收集本地的测试信号的场强数据。</a:t>
            </a:r>
          </a:p>
          <a:p>
            <a:pPr algn="l" eaLnBrk="1" hangingPunct="1">
              <a:spcBef>
                <a:spcPts val="1200"/>
              </a:spcBef>
              <a:buFontTx/>
              <a:buAutoNum type="arabicPeriod"/>
            </a:pPr>
            <a:r>
              <a:rPr lang="zh-CN" altLang="en-US" dirty="0">
                <a:latin typeface="宋体" panose="02010600030101010101" pitchFamily="2" charset="-122"/>
                <a:ea typeface="宋体" panose="02010600030101010101" pitchFamily="2" charset="-122"/>
              </a:rPr>
              <a:t>路测数据后处理：</a:t>
            </a:r>
            <a:r>
              <a:rPr lang="zh-CN" altLang="en-US" dirty="0">
                <a:solidFill>
                  <a:schemeClr val="accent2"/>
                </a:solidFill>
                <a:latin typeface="宋体" panose="02010600030101010101" pitchFamily="2" charset="-122"/>
                <a:ea typeface="宋体" panose="02010600030101010101" pitchFamily="2" charset="-122"/>
              </a:rPr>
              <a:t>对车载测试数据进行后处理，得到可用于传播模型校正的本地路径损耗数据。</a:t>
            </a:r>
          </a:p>
          <a:p>
            <a:pPr algn="l" eaLnBrk="1" hangingPunct="1">
              <a:spcBef>
                <a:spcPts val="1200"/>
              </a:spcBef>
              <a:buFontTx/>
              <a:buAutoNum type="arabicPeriod"/>
            </a:pPr>
            <a:r>
              <a:rPr lang="zh-CN" altLang="en-US" dirty="0">
                <a:latin typeface="宋体" panose="02010600030101010101" pitchFamily="2" charset="-122"/>
                <a:ea typeface="宋体" panose="02010600030101010101" pitchFamily="2" charset="-122"/>
              </a:rPr>
              <a:t>模型校正：</a:t>
            </a:r>
            <a:r>
              <a:rPr lang="zh-CN" altLang="en-US" dirty="0">
                <a:solidFill>
                  <a:schemeClr val="accent2"/>
                </a:solidFill>
                <a:latin typeface="宋体" panose="02010600030101010101" pitchFamily="2" charset="-122"/>
                <a:ea typeface="宋体" panose="02010600030101010101" pitchFamily="2" charset="-122"/>
              </a:rPr>
              <a:t>根据后处理得到的路径损耗数据，校正原有的传播模型中各个数的系数，使模型的预测值和实测值的误差最小。</a:t>
            </a:r>
          </a:p>
          <a:p>
            <a:pPr marL="0" indent="0">
              <a:buNone/>
            </a:pPr>
            <a:endParaRPr lang="zh-CN" altLang="en-US" dirty="0">
              <a:latin typeface="黑体" panose="02010609060101010101" pitchFamily="49" charset="-122"/>
              <a:ea typeface="黑体" panose="02010609060101010101" pitchFamily="49" charset="-122"/>
            </a:endParaRPr>
          </a:p>
          <a:p>
            <a:pPr marL="0" indent="0">
              <a:buNone/>
            </a:pPr>
            <a:endParaRPr lang="en-US" altLang="zh-CN"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35</a:t>
            </a:fld>
            <a:endParaRPr lang="zh-CN" altLang="en-US"/>
          </a:p>
        </p:txBody>
      </p:sp>
    </p:spTree>
    <p:extLst>
      <p:ext uri="{BB962C8B-B14F-4D97-AF65-F5344CB8AC3E}">
        <p14:creationId xmlns:p14="http://schemas.microsoft.com/office/powerpoint/2010/main" val="1400450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38</a:t>
            </a:fld>
            <a:endParaRPr lang="zh-CN" altLang="en-US"/>
          </a:p>
        </p:txBody>
      </p:sp>
    </p:spTree>
    <p:extLst>
      <p:ext uri="{BB962C8B-B14F-4D97-AF65-F5344CB8AC3E}">
        <p14:creationId xmlns:p14="http://schemas.microsoft.com/office/powerpoint/2010/main" val="410093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00000"/>
                </a:solidFill>
                <a:latin typeface="Times New Roman" panose="02020603050405020304" pitchFamily="18" charset="0"/>
              </a:rPr>
              <a:t>全向天线的覆盖区是圆形，三种形状小区，</a:t>
            </a:r>
            <a:endParaRPr lang="en-US" altLang="zh-CN" sz="120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Times New Roman" panose="02020603050405020304" pitchFamily="18" charset="0"/>
              </a:rPr>
              <a:t>在覆盖相同大小的地理区域，正六边形构成小区所需的小区数最少</a:t>
            </a:r>
            <a:endParaRPr lang="en-US" altLang="zh-CN" sz="1200" dirty="0">
              <a:solidFill>
                <a:schemeClr val="tx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Times New Roman" panose="02020603050405020304" pitchFamily="18" charset="0"/>
              </a:rPr>
              <a:t>移动通信系统广泛使用六边形进行理论分析和设计</a:t>
            </a:r>
            <a:endParaRPr lang="en-US" altLang="zh-CN" sz="120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Times New Roman" panose="02020603050405020304" pitchFamily="18" charset="0"/>
              </a:rPr>
              <a:t>因全向天线的覆盖区是个圆形，为不留空隙地覆 盖整个服务区</a:t>
            </a:r>
            <a:r>
              <a:rPr lang="en-US" altLang="zh-CN" sz="1200" dirty="0">
                <a:solidFill>
                  <a:srgbClr val="000000"/>
                </a:solidFill>
                <a:latin typeface="Times New Roman" panose="02020603050405020304" pitchFamily="18" charset="0"/>
              </a:rPr>
              <a:t>.</a:t>
            </a:r>
            <a:r>
              <a:rPr lang="zh-CN" altLang="en-US" sz="1200" dirty="0">
                <a:solidFill>
                  <a:srgbClr val="000000"/>
                </a:solidFill>
                <a:latin typeface="Times New Roman" panose="02020603050405020304" pitchFamily="18" charset="0"/>
              </a:rPr>
              <a:t>各覆盖区之间要有一定交叠。考虑交叠后，实际上 每个覆盖区的有效覆盖区是一个多边形。只有采用正三角形、正四 边形和正六边形才能构成无线网状网，满足无缝覆盖的要求。其中六边形的小区覆盖面积最大，小区间隔最远，小区重叠宽 度和重叠面积最小。</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39</a:t>
            </a:fld>
            <a:endParaRPr lang="zh-CN" altLang="en-US"/>
          </a:p>
        </p:txBody>
      </p:sp>
    </p:spTree>
    <p:extLst>
      <p:ext uri="{BB962C8B-B14F-4D97-AF65-F5344CB8AC3E}">
        <p14:creationId xmlns:p14="http://schemas.microsoft.com/office/powerpoint/2010/main" val="2177555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latin typeface="Times New Roman" panose="02020603050405020304" pitchFamily="18" charset="0"/>
              </a:rPr>
              <a:t>簇：共同使用全部可用频率的</a:t>
            </a:r>
            <a:r>
              <a:rPr lang="zh-CN" altLang="en-US" sz="1200" i="1" dirty="0">
                <a:solidFill>
                  <a:srgbClr val="000000"/>
                </a:solidFill>
                <a:latin typeface="Times New Roman" panose="02020603050405020304" pitchFamily="18" charset="0"/>
              </a:rPr>
              <a:t>N</a:t>
            </a:r>
            <a:r>
              <a:rPr lang="zh-CN" altLang="en-US" sz="1200" dirty="0">
                <a:solidFill>
                  <a:srgbClr val="000000"/>
                </a:solidFill>
                <a:latin typeface="Times New Roman" panose="02020603050405020304" pitchFamily="18" charset="0"/>
              </a:rPr>
              <a:t>个小区叫做一个簇（区群）</a:t>
            </a:r>
            <a:endParaRPr lang="en-US" altLang="zh-CN" sz="1200" dirty="0">
              <a:solidFill>
                <a:srgbClr val="000000"/>
              </a:solidFill>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40</a:t>
            </a:fld>
            <a:endParaRPr lang="zh-CN" altLang="en-US"/>
          </a:p>
        </p:txBody>
      </p:sp>
    </p:spTree>
    <p:extLst>
      <p:ext uri="{BB962C8B-B14F-4D97-AF65-F5344CB8AC3E}">
        <p14:creationId xmlns:p14="http://schemas.microsoft.com/office/powerpoint/2010/main" val="981025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连续相位调制</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Continue Phase Modulation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是一种先进的相位调制技术，它具有相位连续的特点，频谱特性优良，相比</a:t>
            </a:r>
            <a:r>
              <a:rPr lang="en" altLang="zh-CN" sz="1200" b="0" i="0" kern="1200" dirty="0">
                <a:solidFill>
                  <a:schemeClr val="tx1"/>
                </a:solidFill>
                <a:effectLst/>
                <a:latin typeface="+mn-lt"/>
                <a:ea typeface="+mn-ea"/>
                <a:cs typeface="+mn-cs"/>
              </a:rPr>
              <a:t>PSK</a:t>
            </a:r>
            <a:r>
              <a:rPr lang="zh-CN" altLang="en-US" sz="1200" b="0" i="0" kern="1200" dirty="0">
                <a:solidFill>
                  <a:schemeClr val="tx1"/>
                </a:solidFill>
                <a:effectLst/>
                <a:latin typeface="+mn-lt"/>
                <a:ea typeface="+mn-ea"/>
                <a:cs typeface="+mn-cs"/>
              </a:rPr>
              <a:t>调制方式，具有更高的频带利用率，并且，</a:t>
            </a:r>
            <a:r>
              <a:rPr lang="en" altLang="zh-CN" sz="1200" b="0" i="0" kern="1200" dirty="0">
                <a:solidFill>
                  <a:schemeClr val="tx1"/>
                </a:solidFill>
                <a:effectLst/>
                <a:latin typeface="+mn-lt"/>
                <a:ea typeface="+mn-ea"/>
                <a:cs typeface="+mn-cs"/>
              </a:rPr>
              <a:t>CPM</a:t>
            </a:r>
            <a:r>
              <a:rPr lang="zh-CN" altLang="en-US" sz="1200" b="0" i="0" kern="1200" dirty="0">
                <a:solidFill>
                  <a:schemeClr val="tx1"/>
                </a:solidFill>
                <a:effectLst/>
                <a:latin typeface="+mn-lt"/>
                <a:ea typeface="+mn-ea"/>
                <a:cs typeface="+mn-cs"/>
              </a:rPr>
              <a:t>调制体系是一种</a:t>
            </a:r>
            <a:r>
              <a:rPr lang="zh-CN" altLang="en-US" sz="1200" b="0" i="0" u="none" strike="noStrike" kern="1200" dirty="0">
                <a:solidFill>
                  <a:schemeClr val="tx1"/>
                </a:solidFill>
                <a:effectLst/>
                <a:latin typeface="+mn-lt"/>
                <a:ea typeface="+mn-ea"/>
                <a:cs typeface="+mn-cs"/>
                <a:hlinkClick r:id="rId3"/>
              </a:rPr>
              <a:t>信道编码</a:t>
            </a:r>
            <a:r>
              <a:rPr lang="zh-CN" altLang="en-US" sz="1200" b="0" i="0" kern="1200" dirty="0">
                <a:solidFill>
                  <a:schemeClr val="tx1"/>
                </a:solidFill>
                <a:effectLst/>
                <a:latin typeface="+mn-lt"/>
                <a:ea typeface="+mn-ea"/>
                <a:cs typeface="+mn-cs"/>
              </a:rPr>
              <a:t>和调制相结合的方式，通过生成相位状态格子序列控制下一时刻的状态转移，因此信息符号的调制直接具有编码效应，从而无须更多的冗余符号</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CPM</a:t>
            </a:r>
            <a:r>
              <a:rPr lang="zh-CN" altLang="en-US" sz="1200" b="0" i="0" kern="1200" dirty="0">
                <a:solidFill>
                  <a:schemeClr val="tx1"/>
                </a:solidFill>
                <a:effectLst/>
                <a:latin typeface="+mn-lt"/>
                <a:ea typeface="+mn-ea"/>
                <a:cs typeface="+mn-cs"/>
              </a:rPr>
              <a:t>调制体系可以通过最大似然序列估计（</a:t>
            </a:r>
            <a:r>
              <a:rPr lang="en" altLang="zh-CN" sz="1200" b="0" i="0" kern="1200" dirty="0">
                <a:solidFill>
                  <a:schemeClr val="tx1"/>
                </a:solidFill>
                <a:effectLst/>
                <a:latin typeface="+mn-lt"/>
                <a:ea typeface="+mn-ea"/>
                <a:cs typeface="+mn-cs"/>
              </a:rPr>
              <a:t>MLSE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对接收信号进行软判决，实现低信噪比条件下的高检测概率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这些优良特性使得</a:t>
            </a:r>
            <a:r>
              <a:rPr lang="en" altLang="zh-CN" sz="1200" b="0" i="0" kern="1200" dirty="0">
                <a:solidFill>
                  <a:schemeClr val="tx1"/>
                </a:solidFill>
                <a:effectLst/>
                <a:latin typeface="+mn-lt"/>
                <a:ea typeface="+mn-ea"/>
                <a:cs typeface="+mn-cs"/>
              </a:rPr>
              <a:t>CPM</a:t>
            </a:r>
            <a:r>
              <a:rPr lang="zh-CN" altLang="en-US" sz="1200" b="0" i="0" kern="1200" dirty="0">
                <a:solidFill>
                  <a:schemeClr val="tx1"/>
                </a:solidFill>
                <a:effectLst/>
                <a:latin typeface="+mn-lt"/>
                <a:ea typeface="+mn-ea"/>
                <a:cs typeface="+mn-cs"/>
              </a:rPr>
              <a:t>技术在幅度衰落信道中实现高数据传输速率的通信系统中具有广阔的应用前景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endParaRPr kumimoji="1" lang="zh-CN" altLang="en-US" dirty="0"/>
          </a:p>
        </p:txBody>
      </p:sp>
      <p:sp>
        <p:nvSpPr>
          <p:cNvPr id="4" name="灯片编号占位符 3"/>
          <p:cNvSpPr>
            <a:spLocks noGrp="1"/>
          </p:cNvSpPr>
          <p:nvPr>
            <p:ph type="sldNum" sz="quarter" idx="5"/>
          </p:nvPr>
        </p:nvSpPr>
        <p:spPr/>
        <p:txBody>
          <a:bodyPr/>
          <a:lstStyle/>
          <a:p>
            <a:fld id="{0F2076A9-7AC7-469C-99F7-1CB70429BA05}" type="slidenum">
              <a:rPr lang="zh-CN" altLang="en-US" smtClean="0"/>
              <a:t>42</a:t>
            </a:fld>
            <a:endParaRPr lang="zh-CN" altLang="en-US"/>
          </a:p>
        </p:txBody>
      </p:sp>
    </p:spTree>
    <p:extLst>
      <p:ext uri="{BB962C8B-B14F-4D97-AF65-F5344CB8AC3E}">
        <p14:creationId xmlns:p14="http://schemas.microsoft.com/office/powerpoint/2010/main" val="4087101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线性调制技术是指包括二相移相键控（</a:t>
            </a:r>
            <a:r>
              <a:rPr lang="en" altLang="zh-CN" sz="1200" b="0" i="0" kern="1200" dirty="0">
                <a:solidFill>
                  <a:schemeClr val="tx1"/>
                </a:solidFill>
                <a:effectLst/>
                <a:latin typeface="+mn-lt"/>
                <a:ea typeface="+mn-ea"/>
                <a:cs typeface="+mn-cs"/>
              </a:rPr>
              <a:t>BPSK</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四相移相键控（</a:t>
            </a:r>
            <a:r>
              <a:rPr lang="en" altLang="zh-CN" sz="1200" b="0" i="0" kern="1200" dirty="0">
                <a:solidFill>
                  <a:schemeClr val="tx1"/>
                </a:solidFill>
                <a:effectLst/>
                <a:latin typeface="+mn-lt"/>
                <a:ea typeface="+mn-ea"/>
                <a:cs typeface="+mn-cs"/>
              </a:rPr>
              <a:t>QPSK)</a:t>
            </a:r>
            <a:r>
              <a:rPr lang="zh-CN" altLang="en-US" sz="1200" b="0" i="0" kern="1200" dirty="0">
                <a:solidFill>
                  <a:schemeClr val="tx1"/>
                </a:solidFill>
                <a:effectLst/>
                <a:latin typeface="+mn-lt"/>
                <a:ea typeface="+mn-ea"/>
                <a:cs typeface="+mn-cs"/>
              </a:rPr>
              <a:t>和正交振幅调制（</a:t>
            </a:r>
            <a:r>
              <a:rPr lang="en" altLang="zh-CN" sz="1200" b="0" i="0" kern="1200" dirty="0">
                <a:solidFill>
                  <a:schemeClr val="tx1"/>
                </a:solidFill>
                <a:effectLst/>
                <a:latin typeface="+mn-lt"/>
                <a:ea typeface="+mn-ea"/>
                <a:cs typeface="+mn-cs"/>
              </a:rPr>
              <a:t>QAM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等的技术。这类调制技术频谱利用率较高但对调制器和功率放大器的线性要求非常高，因此设计难度和成本较高。近年来，由于放大器设计技术的发展，可设计制造高效实用的线性放大器，才使得线性调制技术在移动通信中得到实际应用。</a:t>
            </a:r>
          </a:p>
          <a:p>
            <a:r>
              <a:rPr lang="zh-CN" altLang="en-US" sz="1200" b="0" i="0" kern="1200" dirty="0">
                <a:solidFill>
                  <a:schemeClr val="tx1"/>
                </a:solidFill>
                <a:effectLst/>
                <a:latin typeface="+mn-lt"/>
                <a:ea typeface="+mn-ea"/>
                <a:cs typeface="+mn-cs"/>
              </a:rPr>
              <a:t>调制方式按照传输特性，调制方式可分为线性调制和非线性调制。广义的线性调制，是指已调波中被调参数随调 制信号成线性变化的调制过程。狭义的线性调制，是指把调制信号的频谱搬移到载波频率两侧而成为上、下边带的调制过程。调制技术是把基带信号变换成传输信号的技术。它将模拟信号抽样量化后，以二进制数字信号</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对光载波进行通断调制，并进行脉冲编码</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PCM)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数字调制的优点是抗干扰能力强，中继时噪声及色散的影响不积累，因此可实现长距离传输。它的缺点是需要较宽的频带，设备也复杂。</a:t>
            </a:r>
          </a:p>
          <a:p>
            <a:endParaRPr kumimoji="1" lang="zh-CN" altLang="en-US" dirty="0"/>
          </a:p>
        </p:txBody>
      </p:sp>
      <p:sp>
        <p:nvSpPr>
          <p:cNvPr id="4" name="灯片编号占位符 3"/>
          <p:cNvSpPr>
            <a:spLocks noGrp="1"/>
          </p:cNvSpPr>
          <p:nvPr>
            <p:ph type="sldNum" sz="quarter" idx="5"/>
          </p:nvPr>
        </p:nvSpPr>
        <p:spPr/>
        <p:txBody>
          <a:bodyPr/>
          <a:lstStyle/>
          <a:p>
            <a:fld id="{0F2076A9-7AC7-469C-99F7-1CB70429BA05}" type="slidenum">
              <a:rPr lang="zh-CN" altLang="en-US" smtClean="0"/>
              <a:t>43</a:t>
            </a:fld>
            <a:endParaRPr lang="zh-CN" altLang="en-US"/>
          </a:p>
        </p:txBody>
      </p:sp>
    </p:spTree>
    <p:extLst>
      <p:ext uri="{BB962C8B-B14F-4D97-AF65-F5344CB8AC3E}">
        <p14:creationId xmlns:p14="http://schemas.microsoft.com/office/powerpoint/2010/main" val="4201446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ea typeface="微软雅黑" panose="020B0503020204020204" pitchFamily="34" charset="-122"/>
                <a:cs typeface="Arial" panose="020B0604020202020204" pitchFamily="34" charset="0"/>
              </a:rPr>
              <a:t>多址接入：区分多个动态地址；点对多点通信</a:t>
            </a:r>
            <a:endParaRPr lang="en-US" altLang="zh-CN" sz="1200" dirty="0">
              <a:latin typeface="Arial" panose="020B0604020202020204" pitchFamily="34" charset="0"/>
              <a:ea typeface="微软雅黑" panose="020B0503020204020204" pitchFamily="34"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44</a:t>
            </a:fld>
            <a:endParaRPr lang="zh-CN" altLang="en-US"/>
          </a:p>
        </p:txBody>
      </p:sp>
    </p:spTree>
    <p:extLst>
      <p:ext uri="{BB962C8B-B14F-4D97-AF65-F5344CB8AC3E}">
        <p14:creationId xmlns:p14="http://schemas.microsoft.com/office/powerpoint/2010/main" val="3528217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zh-CN" sz="1200" dirty="0">
                <a:latin typeface="微软雅黑" panose="020B0503020204020204" pitchFamily="34" charset="-122"/>
                <a:ea typeface="微软雅黑" panose="020B0503020204020204" pitchFamily="34" charset="-122"/>
              </a:rPr>
              <a:t>频分多路复用</a:t>
            </a:r>
            <a:r>
              <a:rPr lang="zh-CN" altLang="en-US" dirty="0"/>
              <a:t>（独立房间）</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a:latin typeface="微软雅黑" panose="020B0503020204020204" pitchFamily="34" charset="-122"/>
                <a:ea typeface="微软雅黑" panose="020B0503020204020204" pitchFamily="34" charset="-122"/>
              </a:rPr>
              <a:t>是在一条传输介质上使用多个频率不同的模拟信号</a:t>
            </a:r>
            <a:r>
              <a:rPr lang="zh-CN" altLang="en-US" sz="1200" dirty="0">
                <a:latin typeface="微软雅黑" panose="020B0503020204020204" pitchFamily="34" charset="-122"/>
                <a:ea typeface="微软雅黑" panose="020B0503020204020204" pitchFamily="34" charset="-122"/>
              </a:rPr>
              <a:t>（一段频谱切成</a:t>
            </a:r>
            <a:r>
              <a:rPr lang="en-US" altLang="zh-CN" sz="1200" dirty="0">
                <a:latin typeface="微软雅黑" panose="020B0503020204020204" pitchFamily="34" charset="-122"/>
                <a:ea typeface="微软雅黑" panose="020B0503020204020204" pitchFamily="34" charset="-122"/>
              </a:rPr>
              <a:t>N</a:t>
            </a:r>
            <a:r>
              <a:rPr lang="zh-CN" altLang="en-US" sz="1200" dirty="0">
                <a:latin typeface="微软雅黑" panose="020B0503020204020204" pitchFamily="34" charset="-122"/>
                <a:ea typeface="微软雅黑" panose="020B0503020204020204" pitchFamily="34" charset="-122"/>
              </a:rPr>
              <a:t>块）</a:t>
            </a:r>
            <a:r>
              <a:rPr lang="zh-CN" altLang="zh-CN" sz="1200" dirty="0">
                <a:latin typeface="微软雅黑" panose="020B0503020204020204" pitchFamily="34" charset="-122"/>
                <a:ea typeface="微软雅黑" panose="020B0503020204020204" pitchFamily="34" charset="-122"/>
              </a:rPr>
              <a:t>进行多路传输</a:t>
            </a:r>
            <a:r>
              <a:rPr lang="zh-CN" altLang="en-US" dirty="0"/>
              <a:t>将一个信道分为多个频段；每个节点都有各自的频段和中心通信</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 </a:t>
            </a:r>
            <a:r>
              <a:rPr lang="zh-CN" altLang="zh-CN" dirty="0"/>
              <a:t>时分多路复用</a:t>
            </a:r>
            <a:r>
              <a:rPr lang="zh-CN" altLang="en-US" dirty="0"/>
              <a:t>（共享会客厅）</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是将一条物理信道按时间分成若干个时间片，轮流地分给多个信号使用</a:t>
            </a:r>
            <a:r>
              <a:rPr lang="zh-CN" altLang="en-US" dirty="0"/>
              <a:t>，每个节点在自己的时隙内和中心通信</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a:t>
            </a:r>
            <a:r>
              <a:rPr lang="zh-CN" altLang="zh-CN" dirty="0"/>
              <a:t>码分多路复用</a:t>
            </a:r>
            <a:r>
              <a:rPr lang="zh-CN" altLang="en-US" dirty="0"/>
              <a:t>（鸡尾酒宴会）</a:t>
            </a:r>
            <a:endParaRPr lang="en-US" altLang="zh-CN" dirty="0"/>
          </a:p>
          <a:p>
            <a:r>
              <a:rPr lang="zh-CN" altLang="zh-CN" dirty="0"/>
              <a:t>是以</a:t>
            </a:r>
            <a:r>
              <a:rPr lang="zh-CN" altLang="zh-CN" b="1" dirty="0"/>
              <a:t>不同的编码</a:t>
            </a:r>
            <a:r>
              <a:rPr lang="zh-CN" altLang="zh-CN" dirty="0"/>
              <a:t>来区分各路原始信号的一种复用方式</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45</a:t>
            </a:fld>
            <a:endParaRPr lang="zh-CN" altLang="en-US"/>
          </a:p>
        </p:txBody>
      </p:sp>
    </p:spTree>
    <p:extLst>
      <p:ext uri="{BB962C8B-B14F-4D97-AF65-F5344CB8AC3E}">
        <p14:creationId xmlns:p14="http://schemas.microsoft.com/office/powerpoint/2010/main" val="1986135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a:t>
            </a:fld>
            <a:endParaRPr lang="zh-CN" altLang="en-US"/>
          </a:p>
        </p:txBody>
      </p:sp>
    </p:spTree>
    <p:extLst>
      <p:ext uri="{BB962C8B-B14F-4D97-AF65-F5344CB8AC3E}">
        <p14:creationId xmlns:p14="http://schemas.microsoft.com/office/powerpoint/2010/main" val="659687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F2076A9-7AC7-469C-99F7-1CB70429BA05}" type="slidenum">
              <a:rPr lang="zh-CN" altLang="en-US" smtClean="0"/>
              <a:t>53</a:t>
            </a:fld>
            <a:endParaRPr lang="zh-CN" altLang="en-US"/>
          </a:p>
        </p:txBody>
      </p:sp>
    </p:spTree>
    <p:extLst>
      <p:ext uri="{BB962C8B-B14F-4D97-AF65-F5344CB8AC3E}">
        <p14:creationId xmlns:p14="http://schemas.microsoft.com/office/powerpoint/2010/main" val="262401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信噪比的因素</a:t>
            </a:r>
            <a:endParaRPr lang="en-US" altLang="zh-CN" b="1" dirty="0"/>
          </a:p>
          <a:p>
            <a:pPr marL="228600" indent="-228600">
              <a:buAutoNum type="arabicPeriod"/>
            </a:pPr>
            <a:r>
              <a:rPr lang="zh-CN" altLang="en-US" b="1" dirty="0"/>
              <a:t>发射机功率</a:t>
            </a:r>
            <a:endParaRPr lang="en-US" altLang="zh-CN" b="1" dirty="0"/>
          </a:p>
          <a:p>
            <a:pPr marL="228600" indent="-228600">
              <a:buAutoNum type="arabicPeriod"/>
            </a:pPr>
            <a:r>
              <a:rPr lang="zh-CN" altLang="en-US" b="1" dirty="0"/>
              <a:t>接收机与发射机之间的距离</a:t>
            </a:r>
            <a:endParaRPr lang="en-US" altLang="zh-CN" b="1" dirty="0"/>
          </a:p>
          <a:p>
            <a:pPr marL="228600" indent="-228600">
              <a:buAutoNum type="arabicPeriod"/>
            </a:pPr>
            <a:r>
              <a:rPr lang="zh-CN" altLang="en-US" dirty="0"/>
              <a:t>噪声信号的强度</a:t>
            </a:r>
            <a:endParaRPr lang="en-US" altLang="zh-CN" dirty="0"/>
          </a:p>
          <a:p>
            <a:pPr marL="228600" indent="-228600">
              <a:buAutoNum type="arabicPeriod"/>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solidFill>
                <a:latin typeface="微软雅黑" panose="020B0503020204020204" pitchFamily="34" charset="-122"/>
                <a:ea typeface="微软雅黑" panose="020B0503020204020204" pitchFamily="34" charset="-122"/>
              </a:rPr>
              <a:t>传输相同速率的信号</a:t>
            </a:r>
            <a:endParaRPr lang="en-US" altLang="zh-CN" sz="1200" b="1" dirty="0">
              <a:solidFill>
                <a:schemeClr val="tx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solidFill>
                  <a:schemeClr val="tx1"/>
                </a:solidFill>
                <a:latin typeface="微软雅黑" panose="020B0503020204020204" pitchFamily="34" charset="-122"/>
                <a:ea typeface="微软雅黑" panose="020B0503020204020204" pitchFamily="34" charset="-122"/>
              </a:rPr>
              <a:t>增加带宽，可以降低对信噪比的要求（降低发射机的功率</a:t>
            </a:r>
            <a:r>
              <a:rPr lang="en-US" altLang="zh-CN" sz="1200" b="0" dirty="0">
                <a:solidFill>
                  <a:schemeClr val="tx1"/>
                </a:solidFill>
                <a:latin typeface="微软雅黑" panose="020B0503020204020204" pitchFamily="34" charset="-122"/>
                <a:ea typeface="微软雅黑" panose="020B0503020204020204" pitchFamily="34" charset="-122"/>
              </a:rPr>
              <a:t>-&gt;</a:t>
            </a:r>
            <a:r>
              <a:rPr lang="zh-CN" altLang="en-US" sz="1200" b="0" dirty="0">
                <a:solidFill>
                  <a:schemeClr val="tx1"/>
                </a:solidFill>
                <a:latin typeface="微软雅黑" panose="020B0503020204020204" pitchFamily="34" charset="-122"/>
                <a:ea typeface="微软雅黑" panose="020B0503020204020204" pitchFamily="34" charset="-122"/>
              </a:rPr>
              <a:t>减少干扰），可以增加接收到发送之间的距离（扩大基站的范围）</a:t>
            </a:r>
            <a:endParaRPr lang="en-US" altLang="zh-CN" sz="1200" b="0" dirty="0">
              <a:solidFill>
                <a:schemeClr val="tx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solidFill>
              <a:latin typeface="微软雅黑" panose="020B0503020204020204" pitchFamily="34" charset="-122"/>
              <a:ea typeface="微软雅黑" panose="020B0503020204020204" pitchFamily="34" charset="-122"/>
            </a:endParaRPr>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55</a:t>
            </a:fld>
            <a:endParaRPr lang="zh-CN" altLang="en-US"/>
          </a:p>
        </p:txBody>
      </p:sp>
    </p:spTree>
    <p:extLst>
      <p:ext uri="{BB962C8B-B14F-4D97-AF65-F5344CB8AC3E}">
        <p14:creationId xmlns:p14="http://schemas.microsoft.com/office/powerpoint/2010/main" val="2564602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2"/>
            <a:r>
              <a:rPr lang="zh-CN" altLang="en-US" dirty="0"/>
              <a:t>美国有三个频段</a:t>
            </a:r>
            <a:r>
              <a:rPr lang="en-US" altLang="zh-CN" dirty="0"/>
              <a:t>902-928 </a:t>
            </a:r>
            <a:r>
              <a:rPr lang="en" altLang="zh-CN" dirty="0"/>
              <a:t>MHz</a:t>
            </a:r>
            <a:r>
              <a:rPr lang="zh-CN" altLang="en" dirty="0"/>
              <a:t>、</a:t>
            </a:r>
            <a:r>
              <a:rPr lang="en" altLang="zh-CN" dirty="0"/>
              <a:t>2400-2484.5 MHz</a:t>
            </a:r>
            <a:r>
              <a:rPr lang="zh-CN" altLang="en-US" dirty="0"/>
              <a:t>及</a:t>
            </a:r>
            <a:r>
              <a:rPr lang="en-US" altLang="zh-CN" dirty="0"/>
              <a:t>5725-5850 </a:t>
            </a:r>
            <a:r>
              <a:rPr lang="en" altLang="zh-CN" dirty="0"/>
              <a:t>MHz</a:t>
            </a:r>
            <a:endParaRPr lang="en-US" altLang="zh-CN" dirty="0"/>
          </a:p>
          <a:p>
            <a:pPr lvl="2"/>
            <a:r>
              <a:rPr lang="zh-CN" altLang="en-US" dirty="0"/>
              <a:t>欧洲</a:t>
            </a:r>
            <a:r>
              <a:rPr lang="en-US" altLang="zh-CN" dirty="0"/>
              <a:t>900</a:t>
            </a:r>
            <a:r>
              <a:rPr lang="en" altLang="zh-CN" dirty="0"/>
              <a:t>MHz</a:t>
            </a:r>
            <a:r>
              <a:rPr lang="zh-CN" altLang="en-US" dirty="0"/>
              <a:t>的频段则有部分用于</a:t>
            </a:r>
            <a:r>
              <a:rPr lang="en" altLang="zh-CN" dirty="0"/>
              <a:t>GSM</a:t>
            </a:r>
            <a:r>
              <a:rPr lang="zh-CN" altLang="en-US" dirty="0"/>
              <a:t>通信</a:t>
            </a:r>
            <a:endParaRPr lang="en-US" altLang="zh-CN" dirty="0"/>
          </a:p>
          <a:p>
            <a:pPr lvl="2"/>
            <a:r>
              <a:rPr lang="en-US" altLang="zh-CN" dirty="0"/>
              <a:t>2.4</a:t>
            </a:r>
            <a:r>
              <a:rPr lang="en" altLang="zh-CN" dirty="0"/>
              <a:t>GHz</a:t>
            </a:r>
            <a:r>
              <a:rPr lang="zh-CN" altLang="en-US" dirty="0"/>
              <a:t>为各国共同的</a:t>
            </a:r>
            <a:r>
              <a:rPr lang="en" altLang="zh-CN" dirty="0"/>
              <a:t>ISM</a:t>
            </a:r>
            <a:r>
              <a:rPr lang="zh-CN" altLang="en-US" dirty="0"/>
              <a:t>频段。因此无线局域网（</a:t>
            </a:r>
            <a:r>
              <a:rPr lang="en" altLang="zh-CN" dirty="0"/>
              <a:t>IEEE 802.11b/IEEE 802.11g</a:t>
            </a:r>
            <a:r>
              <a:rPr lang="zh-CN" altLang="en" dirty="0"/>
              <a:t>），</a:t>
            </a:r>
            <a:r>
              <a:rPr lang="zh-CN" altLang="en-US" dirty="0"/>
              <a:t>蓝牙，</a:t>
            </a:r>
            <a:r>
              <a:rPr lang="en" altLang="zh-CN" dirty="0"/>
              <a:t>ZigBee</a:t>
            </a:r>
            <a:r>
              <a:rPr lang="zh-CN" altLang="en-US" dirty="0"/>
              <a:t>等无线网络，均可工作在</a:t>
            </a:r>
            <a:r>
              <a:rPr lang="en-US" altLang="zh-CN" dirty="0"/>
              <a:t>2.4</a:t>
            </a:r>
            <a:r>
              <a:rPr lang="en" altLang="zh-CN" dirty="0"/>
              <a:t>GHz</a:t>
            </a:r>
            <a:r>
              <a:rPr lang="zh-CN" altLang="en-US" dirty="0"/>
              <a:t>频段上。</a:t>
            </a:r>
          </a:p>
          <a:p>
            <a:endParaRPr kumimoji="1" lang="zh-CN" altLang="en-US" dirty="0"/>
          </a:p>
        </p:txBody>
      </p:sp>
      <p:sp>
        <p:nvSpPr>
          <p:cNvPr id="4" name="灯片编号占位符 3"/>
          <p:cNvSpPr>
            <a:spLocks noGrp="1"/>
          </p:cNvSpPr>
          <p:nvPr>
            <p:ph type="sldNum" sz="quarter" idx="5"/>
          </p:nvPr>
        </p:nvSpPr>
        <p:spPr/>
        <p:txBody>
          <a:bodyPr/>
          <a:lstStyle/>
          <a:p>
            <a:fld id="{0F2076A9-7AC7-469C-99F7-1CB70429BA05}" type="slidenum">
              <a:rPr lang="zh-CN" altLang="en-US" smtClean="0"/>
              <a:t>16</a:t>
            </a:fld>
            <a:endParaRPr lang="zh-CN" altLang="en-US"/>
          </a:p>
        </p:txBody>
      </p:sp>
    </p:spTree>
    <p:extLst>
      <p:ext uri="{BB962C8B-B14F-4D97-AF65-F5344CB8AC3E}">
        <p14:creationId xmlns:p14="http://schemas.microsoft.com/office/powerpoint/2010/main" val="3381986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2400"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B7CA63A9-EACA-4958-8D3F-677D88A7377D}" type="slidenum">
              <a:rPr lang="zh-CN" altLang="en-US" smtClean="0"/>
              <a:t>21</a:t>
            </a:fld>
            <a:endParaRPr lang="zh-CN" altLang="en-US"/>
          </a:p>
        </p:txBody>
      </p:sp>
    </p:spTree>
    <p:extLst>
      <p:ext uri="{BB962C8B-B14F-4D97-AF65-F5344CB8AC3E}">
        <p14:creationId xmlns:p14="http://schemas.microsoft.com/office/powerpoint/2010/main" val="81421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S(</a:t>
            </a:r>
            <a:r>
              <a:rPr lang="zh-CN" altLang="en-US" sz="1200" i="1" kern="1200" dirty="0">
                <a:solidFill>
                  <a:schemeClr val="tx1"/>
                </a:solidFill>
                <a:effectLst/>
                <a:latin typeface="+mn-lt"/>
                <a:ea typeface="+mn-ea"/>
                <a:cs typeface="+mn-cs"/>
              </a:rPr>
              <a:t>球面</a:t>
            </a:r>
            <a:r>
              <a:rPr lang="en-US" altLang="zh-CN" sz="1200" kern="1200" dirty="0">
                <a:solidFill>
                  <a:schemeClr val="tx1"/>
                </a:solidFill>
                <a:effectLst/>
                <a:latin typeface="+mn-lt"/>
                <a:ea typeface="+mn-ea"/>
                <a:cs typeface="+mn-cs"/>
              </a:rPr>
              <a:t>)=4</a:t>
            </a:r>
            <a:r>
              <a:rPr lang="el-GR" altLang="zh-CN" sz="1200" kern="1200" dirty="0">
                <a:solidFill>
                  <a:schemeClr val="tx1"/>
                </a:solidFill>
                <a:effectLst/>
                <a:latin typeface="+mn-lt"/>
                <a:ea typeface="+mn-ea"/>
                <a:cs typeface="+mn-cs"/>
              </a:rPr>
              <a:t>π</a:t>
            </a:r>
            <a:r>
              <a:rPr lang="en-US" altLang="zh-CN" sz="1200" kern="1200" dirty="0">
                <a:solidFill>
                  <a:schemeClr val="tx1"/>
                </a:solidFill>
                <a:effectLst/>
                <a:latin typeface="+mn-lt"/>
                <a:ea typeface="+mn-ea"/>
                <a:cs typeface="+mn-cs"/>
              </a:rPr>
              <a:t>d²   </a:t>
            </a:r>
            <a:r>
              <a:rPr lang="zh-CN" altLang="en-US" sz="1200" kern="1200" dirty="0">
                <a:solidFill>
                  <a:schemeClr val="tx1"/>
                </a:solidFill>
                <a:effectLst/>
                <a:latin typeface="+mn-lt"/>
                <a:ea typeface="+mn-ea"/>
                <a:cs typeface="+mn-cs"/>
              </a:rPr>
              <a:t>球面面积</a:t>
            </a:r>
            <a:endParaRPr lang="en-US" altLang="zh-CN" sz="1200" kern="1200" dirty="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400" dirty="0">
                <a:latin typeface="宋体" panose="02010600030101010101" pitchFamily="2" charset="-122"/>
                <a:ea typeface="宋体" panose="02010600030101010101" pitchFamily="2" charset="-122"/>
              </a:rPr>
              <a:t>发射功率：</a:t>
            </a:r>
            <a:r>
              <a:rPr lang="en-US" altLang="zh-CN" sz="2400" i="1" dirty="0">
                <a:latin typeface="Times New Roman" panose="02020603050405020304" pitchFamily="18" charset="0"/>
                <a:ea typeface="宋体" panose="02010600030101010101" pitchFamily="2" charset="-122"/>
              </a:rPr>
              <a:t> P</a:t>
            </a:r>
            <a:r>
              <a:rPr lang="en-US" altLang="zh-CN" sz="2400" i="1" baseline="-25000" dirty="0">
                <a:latin typeface="Times New Roman" panose="02020603050405020304" pitchFamily="18" charset="0"/>
                <a:ea typeface="宋体" panose="02010600030101010101" pitchFamily="2" charset="-122"/>
              </a:rPr>
              <a:t>t</a:t>
            </a: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400" dirty="0">
                <a:latin typeface="宋体" panose="02010600030101010101" pitchFamily="2" charset="-122"/>
                <a:ea typeface="宋体" panose="02010600030101010101" pitchFamily="2" charset="-122"/>
              </a:rPr>
              <a:t>收发距离：</a:t>
            </a:r>
            <a:r>
              <a:rPr lang="en-US" altLang="zh-CN" sz="2400" i="1" dirty="0">
                <a:latin typeface="Times New Roman" panose="02020603050405020304" pitchFamily="18" charset="0"/>
                <a:ea typeface="宋体" panose="02010600030101010101" pitchFamily="2" charset="-122"/>
              </a:rPr>
              <a:t> d</a:t>
            </a:r>
            <a:endParaRPr lang="en-US" altLang="zh-CN" sz="2400" i="0" dirty="0">
              <a:latin typeface="宋体" panose="02010600030101010101" pitchFamily="2" charset="-122"/>
              <a:ea typeface="宋体" panose="02010600030101010101" pitchFamily="2"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400" dirty="0">
                <a:latin typeface="宋体" panose="02010600030101010101" pitchFamily="2" charset="-122"/>
                <a:ea typeface="宋体" panose="02010600030101010101" pitchFamily="2" charset="-122"/>
              </a:rPr>
              <a:t>天线的有效面积：</a:t>
            </a:r>
            <a:r>
              <a:rPr lang="en-US" altLang="zh-CN" sz="2400" i="1" dirty="0">
                <a:latin typeface="Times New Roman" panose="02020603050405020304" pitchFamily="18" charset="0"/>
                <a:ea typeface="宋体" panose="02010600030101010101" pitchFamily="2" charset="-122"/>
              </a:rPr>
              <a:t> A</a:t>
            </a:r>
            <a:r>
              <a:rPr lang="en-US" altLang="zh-CN" sz="2400" i="1" baseline="-25000" dirty="0">
                <a:latin typeface="Times New Roman" panose="02020603050405020304" pitchFamily="18" charset="0"/>
                <a:ea typeface="宋体" panose="02010600030101010101" pitchFamily="2" charset="-122"/>
              </a:rPr>
              <a:t>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2400" i="1" baseline="-25000" dirty="0">
              <a:latin typeface="Times New Roman" panose="02020603050405020304" pitchFamily="18" charset="0"/>
              <a:ea typeface="宋体" panose="02010600030101010101" pitchFamily="2" charset="-122"/>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2400" dirty="0">
                <a:latin typeface="宋体" panose="02010600030101010101" pitchFamily="2" charset="-122"/>
                <a:ea typeface="宋体" panose="02010600030101010101" pitchFamily="2" charset="-122"/>
              </a:rPr>
              <a:t>单位面积中的能量会因为扩散而减少，而接收天线只能接收到部分面积上的能量</a:t>
            </a:r>
            <a:endParaRPr lang="en-US" altLang="zh-CN" sz="2400"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22</a:t>
            </a:fld>
            <a:endParaRPr lang="zh-CN" altLang="en-US"/>
          </a:p>
        </p:txBody>
      </p:sp>
    </p:spTree>
    <p:extLst>
      <p:ext uri="{BB962C8B-B14F-4D97-AF65-F5344CB8AC3E}">
        <p14:creationId xmlns:p14="http://schemas.microsoft.com/office/powerpoint/2010/main" val="3149098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P</a:t>
            </a:r>
            <a:r>
              <a:rPr lang="en-US" altLang="zh-CN" baseline="-25000" dirty="0"/>
              <a:t>t</a:t>
            </a:r>
            <a:r>
              <a:rPr lang="zh-CN" altLang="en-US" dirty="0"/>
              <a:t>（</a:t>
            </a:r>
            <a:r>
              <a:rPr lang="en-US" altLang="zh-CN" dirty="0"/>
              <a:t>transmit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P</a:t>
            </a:r>
            <a:r>
              <a:rPr lang="en-US" altLang="zh-CN" baseline="-25000" dirty="0" err="1"/>
              <a:t>r</a:t>
            </a:r>
            <a:r>
              <a:rPr lang="zh-CN" altLang="en-US" dirty="0"/>
              <a:t>（</a:t>
            </a:r>
            <a:r>
              <a:rPr lang="en-US" altLang="zh-CN" dirty="0"/>
              <a:t>receive</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f=c/λ  </a:t>
            </a:r>
            <a:r>
              <a:rPr lang="zh-CN" altLang="en-US" dirty="0"/>
              <a:t>（</a:t>
            </a:r>
            <a:r>
              <a:rPr lang="en-US" altLang="zh-CN" dirty="0"/>
              <a:t>c</a:t>
            </a:r>
            <a:r>
              <a:rPr lang="zh-CN" altLang="en-US" dirty="0"/>
              <a:t>：光速）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a:t>
            </a:r>
            <a:r>
              <a:rPr lang="en-US" altLang="zh-CN" baseline="-25000" dirty="0" err="1"/>
              <a:t>r</a:t>
            </a:r>
            <a:r>
              <a:rPr lang="en-US" altLang="zh-CN" dirty="0"/>
              <a:t>=(λ</a:t>
            </a:r>
            <a:r>
              <a:rPr lang="en-US" altLang="zh-CN" baseline="30000" dirty="0"/>
              <a:t>2</a:t>
            </a:r>
            <a:r>
              <a:rPr lang="en-US" altLang="zh-CN" dirty="0"/>
              <a:t>/4π)G</a:t>
            </a:r>
            <a:r>
              <a:rPr lang="en-US" altLang="zh-CN" baseline="-25000" dirty="0"/>
              <a: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a:t>
            </a:r>
            <a:r>
              <a:rPr lang="en-US" altLang="zh-CN" baseline="-25000" dirty="0"/>
              <a:t>r</a:t>
            </a:r>
            <a:r>
              <a:rPr lang="zh-CN" altLang="en-US" sz="1200" kern="1200" dirty="0">
                <a:solidFill>
                  <a:schemeClr val="tx1"/>
                </a:solidFill>
                <a:latin typeface="+mn-lt"/>
                <a:ea typeface="+mn-ea"/>
                <a:cs typeface="+mn-cs"/>
              </a:rPr>
              <a:t>：接收天线增益</a:t>
            </a:r>
            <a:br>
              <a:rPr lang="en-US" altLang="zh-CN" sz="1200" kern="1200" dirty="0">
                <a:solidFill>
                  <a:schemeClr val="tx1"/>
                </a:solidFill>
                <a:latin typeface="+mn-lt"/>
                <a:ea typeface="+mn-ea"/>
                <a:cs typeface="+mn-cs"/>
              </a:rPr>
            </a:br>
            <a:r>
              <a:rPr lang="en-US" altLang="zh-CN" dirty="0" err="1"/>
              <a:t>A</a:t>
            </a:r>
            <a:r>
              <a:rPr lang="en-US" altLang="zh-CN" baseline="-25000" dirty="0" err="1"/>
              <a:t>r</a:t>
            </a:r>
            <a:r>
              <a:rPr lang="zh-CN" altLang="en-US" sz="1200" kern="1200" dirty="0">
                <a:solidFill>
                  <a:schemeClr val="tx1"/>
                </a:solidFill>
                <a:latin typeface="+mn-lt"/>
                <a:ea typeface="+mn-ea"/>
                <a:cs typeface="+mn-cs"/>
              </a:rPr>
              <a:t>：</a:t>
            </a:r>
            <a:r>
              <a:rPr lang="zh-CN" altLang="en-US" sz="1200" b="1" kern="1200" dirty="0">
                <a:solidFill>
                  <a:schemeClr val="tx1"/>
                </a:solidFill>
                <a:latin typeface="+mn-lt"/>
                <a:ea typeface="+mn-ea"/>
                <a:cs typeface="+mn-cs"/>
              </a:rPr>
              <a:t>接收天线</a:t>
            </a:r>
            <a:r>
              <a:rPr lang="zh-CN" altLang="en-US" sz="1200" kern="1200" dirty="0">
                <a:solidFill>
                  <a:schemeClr val="tx1"/>
                </a:solidFill>
                <a:latin typeface="+mn-lt"/>
                <a:ea typeface="+mn-ea"/>
                <a:cs typeface="+mn-cs"/>
              </a:rPr>
              <a:t>的有效面积</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λ</a:t>
            </a:r>
            <a:r>
              <a:rPr lang="en-US" altLang="zh-CN" baseline="30000" dirty="0"/>
              <a:t>2</a:t>
            </a:r>
            <a:r>
              <a:rPr lang="en-US" altLang="zh-CN" dirty="0"/>
              <a:t>/4π</a:t>
            </a:r>
            <a:r>
              <a:rPr lang="zh-CN" altLang="en-US" dirty="0"/>
              <a:t>：</a:t>
            </a:r>
            <a:r>
              <a:rPr lang="zh-CN" altLang="en-US" b="1" dirty="0"/>
              <a:t>各向同性天线</a:t>
            </a:r>
            <a:r>
              <a:rPr lang="zh-CN" altLang="en-US" dirty="0"/>
              <a:t>的有效面积</a:t>
            </a:r>
            <a:endParaRPr lang="en-US" altLang="zh-CN"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hlinkClick r:id="rId3"/>
            </a:endParaRPr>
          </a:p>
          <a:p>
            <a:pPr lvl="0">
              <a:defRPr/>
            </a:pPr>
            <a:endParaRPr lang="en-US" altLang="zh-CN" dirty="0">
              <a:hlinkClick r:id="rId3"/>
            </a:endParaRPr>
          </a:p>
        </p:txBody>
      </p:sp>
      <p:sp>
        <p:nvSpPr>
          <p:cNvPr id="4" name="灯片编号占位符 3"/>
          <p:cNvSpPr>
            <a:spLocks noGrp="1"/>
          </p:cNvSpPr>
          <p:nvPr>
            <p:ph type="sldNum" sz="quarter" idx="10"/>
          </p:nvPr>
        </p:nvSpPr>
        <p:spPr/>
        <p:txBody>
          <a:bodyPr/>
          <a:lstStyle/>
          <a:p>
            <a:fld id="{0F2076A9-7AC7-469C-99F7-1CB70429BA05}" type="slidenum">
              <a:rPr lang="zh-CN" altLang="en-US" smtClean="0"/>
              <a:t>23</a:t>
            </a:fld>
            <a:endParaRPr lang="zh-CN" altLang="en-US"/>
          </a:p>
        </p:txBody>
      </p:sp>
    </p:spTree>
    <p:extLst>
      <p:ext uri="{BB962C8B-B14F-4D97-AF65-F5344CB8AC3E}">
        <p14:creationId xmlns:p14="http://schemas.microsoft.com/office/powerpoint/2010/main" val="899965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t>
            </a:r>
            <a:r>
              <a:rPr lang="zh-CN" altLang="en-US" dirty="0"/>
              <a:t>：</a:t>
            </a:r>
            <a:r>
              <a:rPr lang="en-US" altLang="zh-CN" dirty="0"/>
              <a:t>10</a:t>
            </a:r>
            <a:r>
              <a:rPr lang="en-US" altLang="zh-CN" baseline="30000" dirty="0"/>
              <a:t>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km</a:t>
            </a:r>
            <a:r>
              <a:rPr lang="zh-CN" altLang="en-US" dirty="0"/>
              <a:t>：</a:t>
            </a:r>
            <a:r>
              <a:rPr lang="en-US" altLang="zh-CN" dirty="0"/>
              <a:t>10</a:t>
            </a:r>
            <a:r>
              <a:rPr lang="en-US" altLang="zh-CN" baseline="30000" dirty="0"/>
              <a: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a:t>
            </a:r>
            <a:r>
              <a:rPr lang="en-US" altLang="zh-CN" dirty="0"/>
              <a:t>3*10</a:t>
            </a:r>
            <a:r>
              <a:rPr lang="en-US" altLang="zh-CN" baseline="30000" dirty="0"/>
              <a:t>8</a:t>
            </a:r>
            <a:r>
              <a:rPr lang="zh-CN" altLang="en-US" sz="1200" kern="1200" dirty="0">
                <a:solidFill>
                  <a:schemeClr val="tx1"/>
                </a:solidFill>
                <a:effectLst/>
                <a:latin typeface="+mn-lt"/>
                <a:ea typeface="+mn-ea"/>
                <a:cs typeface="+mn-cs"/>
              </a:rPr>
              <a:t>米</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秒</a:t>
            </a:r>
            <a:endParaRPr lang="en-US" altLang="zh-CN" baseline="30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30000" dirty="0"/>
          </a:p>
          <a:p>
            <a:endParaRPr lang="zh-CN" altLang="en-US" baseline="30000"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24</a:t>
            </a:fld>
            <a:endParaRPr lang="zh-CN" altLang="en-US"/>
          </a:p>
        </p:txBody>
      </p:sp>
    </p:spTree>
    <p:extLst>
      <p:ext uri="{BB962C8B-B14F-4D97-AF65-F5344CB8AC3E}">
        <p14:creationId xmlns:p14="http://schemas.microsoft.com/office/powerpoint/2010/main" val="905631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我们通常将无线通信系统的传播条件分成视距</a:t>
            </a:r>
            <a:r>
              <a:rPr kumimoji="1" lang="en-US" altLang="zh-CN" dirty="0"/>
              <a:t>(</a:t>
            </a:r>
            <a:r>
              <a:rPr kumimoji="1" lang="en" altLang="zh-CN" dirty="0"/>
              <a:t>LOS)</a:t>
            </a:r>
            <a:r>
              <a:rPr kumimoji="1" lang="zh-CN" altLang="en-US" dirty="0"/>
              <a:t>和非视距</a:t>
            </a:r>
            <a:r>
              <a:rPr kumimoji="1" lang="en-US" altLang="zh-CN" dirty="0"/>
              <a:t>(</a:t>
            </a:r>
            <a:r>
              <a:rPr kumimoji="1" lang="en" altLang="zh-CN" dirty="0"/>
              <a:t>NLOS)</a:t>
            </a:r>
            <a:r>
              <a:rPr kumimoji="1" lang="zh-CN" altLang="en-US" dirty="0"/>
              <a:t>两种环境。视距条件下，无线信号无遮挡地在发信端与接收端之间直线传播，这要求在第一菲涅尔区</a:t>
            </a:r>
            <a:r>
              <a:rPr kumimoji="1" lang="en-US" altLang="zh-CN" dirty="0"/>
              <a:t>(</a:t>
            </a:r>
            <a:r>
              <a:rPr kumimoji="1" lang="en" altLang="zh-CN" dirty="0"/>
              <a:t>First Fresnel zone)</a:t>
            </a:r>
            <a:r>
              <a:rPr kumimoji="1" lang="zh-CN" altLang="en-US" dirty="0"/>
              <a:t>内没有对无线电波造成遮挡的物体，如果条件不满足，信号强度就会明显下降。菲涅尔区的大小取决于无线电波的频率及收发信机间距离。利用以视距传播方式的无线电波进行信息传输的通信，即为视距通信。电波在以视距传播方式进行传播时，会受到地面和地面物对电波的绕射、反射和散射，大气层对电波的折射、反射、吸收和散射，以及由其引起的信号幅度衰落、多经延时、到达角起伏和去极化现象。</a:t>
            </a:r>
          </a:p>
        </p:txBody>
      </p:sp>
      <p:sp>
        <p:nvSpPr>
          <p:cNvPr id="4" name="灯片编号占位符 3"/>
          <p:cNvSpPr>
            <a:spLocks noGrp="1"/>
          </p:cNvSpPr>
          <p:nvPr>
            <p:ph type="sldNum" sz="quarter" idx="5"/>
          </p:nvPr>
        </p:nvSpPr>
        <p:spPr/>
        <p:txBody>
          <a:bodyPr/>
          <a:lstStyle/>
          <a:p>
            <a:fld id="{0F2076A9-7AC7-469C-99F7-1CB70429BA05}" type="slidenum">
              <a:rPr lang="zh-CN" altLang="en-US" smtClean="0"/>
              <a:t>29</a:t>
            </a:fld>
            <a:endParaRPr lang="zh-CN" altLang="en-US"/>
          </a:p>
        </p:txBody>
      </p:sp>
    </p:spTree>
    <p:extLst>
      <p:ext uri="{BB962C8B-B14F-4D97-AF65-F5344CB8AC3E}">
        <p14:creationId xmlns:p14="http://schemas.microsoft.com/office/powerpoint/2010/main" val="3812706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宋体" panose="02010600030101010101" pitchFamily="2" charset="-122"/>
                <a:ea typeface="宋体" panose="02010600030101010101" pitchFamily="2" charset="-122"/>
              </a:rPr>
              <a:t>地面反射路径损耗：</a:t>
            </a:r>
            <a:r>
              <a:rPr lang="en-US" altLang="zh-CN" dirty="0">
                <a:latin typeface="宋体" panose="02010600030101010101" pitchFamily="2" charset="-122"/>
                <a:ea typeface="宋体" panose="02010600030101010101" pitchFamily="2" charset="-122"/>
              </a:rPr>
              <a:t>L</a:t>
            </a:r>
            <a:endParaRPr lang="zh-CN" altLang="en-US"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0F2076A9-7AC7-469C-99F7-1CB70429BA05}" type="slidenum">
              <a:rPr lang="zh-CN" altLang="en-US" smtClean="0"/>
              <a:t>30</a:t>
            </a:fld>
            <a:endParaRPr lang="zh-CN" altLang="en-US"/>
          </a:p>
        </p:txBody>
      </p:sp>
    </p:spTree>
    <p:extLst>
      <p:ext uri="{BB962C8B-B14F-4D97-AF65-F5344CB8AC3E}">
        <p14:creationId xmlns:p14="http://schemas.microsoft.com/office/powerpoint/2010/main" val="115959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674526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592713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53081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90418" y="66588"/>
            <a:ext cx="10515600" cy="802063"/>
          </a:xfrm>
        </p:spPr>
        <p:txBody>
          <a:bodyPr/>
          <a:lstStyle/>
          <a:p>
            <a:r>
              <a:rPr lang="zh-CN" altLang="en-US" dirty="0"/>
              <a:t>单击此处编辑母版标题样式</a:t>
            </a:r>
          </a:p>
        </p:txBody>
      </p:sp>
      <p:sp>
        <p:nvSpPr>
          <p:cNvPr id="3" name="内容占位符 2"/>
          <p:cNvSpPr>
            <a:spLocks noGrp="1"/>
          </p:cNvSpPr>
          <p:nvPr>
            <p:ph idx="1"/>
          </p:nvPr>
        </p:nvSpPr>
        <p:spPr>
          <a:xfrm>
            <a:off x="838200" y="1040860"/>
            <a:ext cx="10515600" cy="5136103"/>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
        <p:nvSpPr>
          <p:cNvPr id="7" name="矩形 6"/>
          <p:cNvSpPr/>
          <p:nvPr userDrawn="1"/>
        </p:nvSpPr>
        <p:spPr>
          <a:xfrm>
            <a:off x="406399" y="0"/>
            <a:ext cx="55419" cy="895927"/>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8" name="矩形 7"/>
          <p:cNvSpPr/>
          <p:nvPr userDrawn="1"/>
        </p:nvSpPr>
        <p:spPr>
          <a:xfrm>
            <a:off x="514925" y="-1"/>
            <a:ext cx="55419" cy="895927"/>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cxnSp>
        <p:nvCxnSpPr>
          <p:cNvPr id="10" name="直接连接符 9"/>
          <p:cNvCxnSpPr/>
          <p:nvPr userDrawn="1"/>
        </p:nvCxnSpPr>
        <p:spPr>
          <a:xfrm flipV="1">
            <a:off x="670754" y="845344"/>
            <a:ext cx="4777546" cy="3644"/>
          </a:xfrm>
          <a:prstGeom prst="line">
            <a:avLst/>
          </a:prstGeom>
          <a:ln w="12700">
            <a:solidFill>
              <a:schemeClr val="accent1">
                <a:lumMod val="60000"/>
                <a:lumOff val="40000"/>
              </a:schemeClr>
            </a:solidFill>
          </a:ln>
        </p:spPr>
        <p:style>
          <a:lnRef idx="1">
            <a:schemeClr val="accent3"/>
          </a:lnRef>
          <a:fillRef idx="0">
            <a:schemeClr val="accent3"/>
          </a:fillRef>
          <a:effectRef idx="0">
            <a:schemeClr val="accent3"/>
          </a:effectRef>
          <a:fontRef idx="minor">
            <a:schemeClr val="tx1"/>
          </a:fontRef>
        </p:style>
      </p:cxnSp>
      <p:sp>
        <p:nvSpPr>
          <p:cNvPr id="12" name="矩形 11"/>
          <p:cNvSpPr/>
          <p:nvPr userDrawn="1"/>
        </p:nvSpPr>
        <p:spPr>
          <a:xfrm>
            <a:off x="11659553" y="6721475"/>
            <a:ext cx="45719" cy="136525"/>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5" name="矩形 14"/>
          <p:cNvSpPr/>
          <p:nvPr userDrawn="1"/>
        </p:nvSpPr>
        <p:spPr>
          <a:xfrm>
            <a:off x="11723463" y="6721475"/>
            <a:ext cx="45719" cy="136525"/>
          </a:xfrm>
          <a:prstGeom prst="rect">
            <a:avLst/>
          </a:prstGeom>
          <a:solidFill>
            <a:srgbClr val="0070C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23592148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CD69422-E893-4DDB-9A7E-F86CEABEE12D}" type="datetimeFigureOut">
              <a:rPr lang="zh-CN" altLang="en-US" smtClean="0"/>
              <a:t>2019/9/17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364186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187953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CD69422-E893-4DDB-9A7E-F86CEABEE12D}" type="datetimeFigureOut">
              <a:rPr lang="zh-CN" altLang="en-US" smtClean="0"/>
              <a:t>2019/9/17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128330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p>
            <a:fld id="{DCD69422-E893-4DDB-9A7E-F86CEABEE12D}" type="datetimeFigureOut">
              <a:rPr lang="zh-CN" altLang="en-US" smtClean="0"/>
              <a:t>2019/9/17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672474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D69422-E893-4DDB-9A7E-F86CEABEE12D}" type="datetimeFigureOut">
              <a:rPr lang="zh-CN" altLang="en-US" smtClean="0"/>
              <a:t>2019/9/17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3089850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055058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CD69422-E893-4DDB-9A7E-F86CEABEE12D}" type="datetimeFigureOut">
              <a:rPr lang="zh-CN" altLang="en-US" smtClean="0"/>
              <a:t>2019/9/17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B4F502-AEE6-4D70-927B-AC49763F54CA}" type="slidenum">
              <a:rPr lang="zh-CN" altLang="en-US" smtClean="0"/>
              <a:t>‹#›</a:t>
            </a:fld>
            <a:endParaRPr lang="zh-CN" altLang="en-US"/>
          </a:p>
        </p:txBody>
      </p:sp>
    </p:spTree>
    <p:extLst>
      <p:ext uri="{BB962C8B-B14F-4D97-AF65-F5344CB8AC3E}">
        <p14:creationId xmlns:p14="http://schemas.microsoft.com/office/powerpoint/2010/main" val="2058149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121709"/>
            <a:ext cx="10515600" cy="8020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154545"/>
            <a:ext cx="10515600" cy="502241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DCD69422-E893-4DDB-9A7E-F86CEABEE12D}" type="datetimeFigureOut">
              <a:rPr lang="zh-CN" altLang="en-US" smtClean="0"/>
              <a:pPr/>
              <a:t>2019/9/17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38B4F502-AEE6-4D70-927B-AC49763F54CA}" type="slidenum">
              <a:rPr lang="zh-CN" altLang="en-US" smtClean="0"/>
              <a:pPr/>
              <a:t>‹#›</a:t>
            </a:fld>
            <a:endParaRPr lang="zh-CN" altLang="en-US"/>
          </a:p>
        </p:txBody>
      </p:sp>
      <p:sp>
        <p:nvSpPr>
          <p:cNvPr id="8" name="文本框 7"/>
          <p:cNvSpPr txBox="1"/>
          <p:nvPr userDrawn="1"/>
        </p:nvSpPr>
        <p:spPr>
          <a:xfrm>
            <a:off x="9664699" y="212907"/>
            <a:ext cx="2241755" cy="515526"/>
          </a:xfrm>
          <a:prstGeom prst="rect">
            <a:avLst/>
          </a:prstGeom>
          <a:noFill/>
        </p:spPr>
        <p:txBody>
          <a:bodyPr wrap="square" rtlCol="0">
            <a:spAutoFit/>
          </a:bodyPr>
          <a:lstStyle/>
          <a:p>
            <a:pPr>
              <a:lnSpc>
                <a:spcPct val="110000"/>
              </a:lnSpc>
            </a:pPr>
            <a:r>
              <a:rPr lang="zh-CN" altLang="en-US" sz="18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信息与软件工程学院</a:t>
            </a:r>
            <a:endParaRPr lang="en-US" altLang="zh-CN" sz="18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a:p>
            <a:pPr>
              <a:lnSpc>
                <a:spcPct val="110000"/>
              </a:lnSpc>
            </a:pPr>
            <a:r>
              <a:rPr lang="en-US" altLang="zh-CN" sz="7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School of information and</a:t>
            </a:r>
            <a:r>
              <a:rPr lang="en-US" altLang="zh-CN" sz="700" b="1" baseline="0" dirty="0">
                <a:solidFill>
                  <a:schemeClr val="accent1"/>
                </a:solidFill>
                <a:latin typeface="Arial" panose="020B0604020202020204" pitchFamily="34" charset="0"/>
                <a:ea typeface="微软雅黑" panose="020B0503020204020204" pitchFamily="34" charset="-122"/>
                <a:cs typeface="Arial" panose="020B0604020202020204" pitchFamily="34" charset="0"/>
              </a:rPr>
              <a:t> software engineering</a:t>
            </a:r>
            <a:endParaRPr lang="zh-CN" altLang="en-US" sz="7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pic>
        <p:nvPicPr>
          <p:cNvPr id="9" name="图片 8"/>
          <p:cNvPicPr>
            <a:picLocks noChangeAspect="1"/>
          </p:cNvPicPr>
          <p:nvPr userDrawn="1"/>
        </p:nvPicPr>
        <p:blipFill rotWithShape="1">
          <a:blip r:embed="rId13">
            <a:extLst>
              <a:ext uri="{28A0092B-C50C-407E-A947-70E740481C1C}">
                <a14:useLocalDpi xmlns:a14="http://schemas.microsoft.com/office/drawing/2010/main" val="0"/>
              </a:ext>
            </a:extLst>
          </a:blip>
          <a:srcRect r="75892"/>
          <a:stretch/>
        </p:blipFill>
        <p:spPr>
          <a:xfrm>
            <a:off x="9009070" y="160965"/>
            <a:ext cx="655629" cy="619409"/>
          </a:xfrm>
          <a:prstGeom prst="rect">
            <a:avLst/>
          </a:prstGeom>
        </p:spPr>
      </p:pic>
    </p:spTree>
    <p:extLst>
      <p:ext uri="{BB962C8B-B14F-4D97-AF65-F5344CB8AC3E}">
        <p14:creationId xmlns:p14="http://schemas.microsoft.com/office/powerpoint/2010/main" val="564084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p:titleStyle>
    <p:body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microsoft.com/office/2007/relationships/hdphoto" Target="../media/hdphoto2.wdp"/><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17.wmf"/></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emf"/><Relationship Id="rId5" Type="http://schemas.openxmlformats.org/officeDocument/2006/relationships/image" Target="../media/image19.w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4.wmf"/><Relationship Id="rId3" Type="http://schemas.openxmlformats.org/officeDocument/2006/relationships/notesSlide" Target="../notesSlides/notesSlide6.xml"/><Relationship Id="rId7" Type="http://schemas.openxmlformats.org/officeDocument/2006/relationships/image" Target="../media/image21.wmf"/><Relationship Id="rId12"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2.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7.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5" Type="http://schemas.openxmlformats.org/officeDocument/2006/relationships/image" Target="../media/image25.wmf"/><Relationship Id="rId4" Type="http://schemas.openxmlformats.org/officeDocument/2006/relationships/oleObject" Target="../embeddings/oleObject10.bin"/><Relationship Id="rId9" Type="http://schemas.openxmlformats.org/officeDocument/2006/relationships/image" Target="../media/image2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9.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image" Target="../media/image35.wmf"/><Relationship Id="rId5" Type="http://schemas.openxmlformats.org/officeDocument/2006/relationships/image" Target="../media/image32.e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4.wmf"/></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5.emf"/><Relationship Id="rId4" Type="http://schemas.openxmlformats.org/officeDocument/2006/relationships/image" Target="../media/image1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5.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46.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8B4F502-AEE6-4D70-927B-AC49763F54CA}" type="slidenum">
              <a:rPr lang="zh-CN" altLang="en-US" smtClean="0"/>
              <a:t>1</a:t>
            </a:fld>
            <a:endParaRPr lang="zh-CN" altLang="en-US" dirty="0"/>
          </a:p>
        </p:txBody>
      </p:sp>
      <p:sp>
        <p:nvSpPr>
          <p:cNvPr id="8" name="文本框 7"/>
          <p:cNvSpPr txBox="1"/>
          <p:nvPr/>
        </p:nvSpPr>
        <p:spPr>
          <a:xfrm>
            <a:off x="1570997" y="1920972"/>
            <a:ext cx="4641517" cy="4308872"/>
          </a:xfrm>
          <a:prstGeom prst="rect">
            <a:avLst/>
          </a:prstGeom>
          <a:noFill/>
        </p:spPr>
        <p:txBody>
          <a:bodyPr wrap="square" tIns="0" bIns="0" rtlCol="0">
            <a:spAutoFit/>
          </a:bodyPr>
          <a:lstStyle/>
          <a:p>
            <a:pPr>
              <a:lnSpc>
                <a:spcPct val="150000"/>
              </a:lnSpc>
              <a:spcBef>
                <a:spcPts val="1200"/>
              </a:spcBef>
            </a:pPr>
            <a:r>
              <a:rPr lang="zh-CN" altLang="en-US"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第一讲    概述</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Bef>
                <a:spcPts val="1200"/>
              </a:spcBef>
            </a:pPr>
            <a:r>
              <a:rPr lang="zh-CN" altLang="en-US" sz="3200" b="1" dirty="0">
                <a:solidFill>
                  <a:srgbClr val="FF0000"/>
                </a:solidFill>
                <a:latin typeface="Arial" panose="020B0604020202020204" pitchFamily="34" charset="0"/>
                <a:ea typeface="微软雅黑" panose="020B0503020204020204" pitchFamily="34" charset="-122"/>
                <a:cs typeface="Arial" panose="020B0604020202020204" pitchFamily="34" charset="0"/>
              </a:rPr>
              <a:t>第二讲    无线网络技术</a:t>
            </a:r>
            <a:endParaRPr lang="en-US" altLang="zh-CN" sz="3200" b="1" dirty="0">
              <a:solidFill>
                <a:srgbClr val="FF0000"/>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Bef>
                <a:spcPts val="1200"/>
              </a:spcBef>
            </a:pPr>
            <a:r>
              <a:rPr lang="zh-CN" altLang="en-US"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第三讲    无线定位技术</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Bef>
                <a:spcPts val="1200"/>
              </a:spcBef>
            </a:pPr>
            <a:r>
              <a:rPr lang="zh-CN" altLang="en-US"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第四讲    移动应用开发</a:t>
            </a:r>
            <a:endParaRPr lang="en-US" altLang="zh-CN"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a:p>
            <a:pPr>
              <a:lnSpc>
                <a:spcPct val="150000"/>
              </a:lnSpc>
              <a:spcBef>
                <a:spcPts val="1200"/>
              </a:spcBef>
            </a:pPr>
            <a:r>
              <a:rPr lang="zh-CN" altLang="en-US" sz="3200" b="1" dirty="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rPr>
              <a:t>第五讲    混合移动开发</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2514" y="2618246"/>
            <a:ext cx="4952831" cy="3738104"/>
          </a:xfrm>
          <a:prstGeom prst="rect">
            <a:avLst/>
          </a:prstGeom>
        </p:spPr>
      </p:pic>
      <p:cxnSp>
        <p:nvCxnSpPr>
          <p:cNvPr id="12" name="直接连接符 11"/>
          <p:cNvCxnSpPr/>
          <p:nvPr/>
        </p:nvCxnSpPr>
        <p:spPr>
          <a:xfrm>
            <a:off x="1570997" y="1421969"/>
            <a:ext cx="3321043" cy="0"/>
          </a:xfrm>
          <a:prstGeom prst="line">
            <a:avLst/>
          </a:prstGeom>
          <a:ln w="508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96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a:t>无线通信涉及到的大气层</a:t>
            </a:r>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18" y="686865"/>
            <a:ext cx="8797966" cy="647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5243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a:t>长波（低频</a:t>
            </a:r>
            <a:r>
              <a:rPr lang="en-US" altLang="zh-CN"/>
              <a:t>LF</a:t>
            </a:r>
            <a:r>
              <a:rPr lang="zh-CN" altLang="en-US"/>
              <a:t>）传播</a:t>
            </a:r>
          </a:p>
        </p:txBody>
      </p:sp>
      <p:sp>
        <p:nvSpPr>
          <p:cNvPr id="19459" name="Rectangle 3"/>
          <p:cNvSpPr>
            <a:spLocks noGrp="1" noChangeArrowheads="1"/>
          </p:cNvSpPr>
          <p:nvPr>
            <p:ph type="body" idx="1"/>
          </p:nvPr>
        </p:nvSpPr>
        <p:spPr>
          <a:xfrm>
            <a:off x="2135188" y="2017713"/>
            <a:ext cx="8343900" cy="4114800"/>
          </a:xfrm>
        </p:spPr>
        <p:txBody>
          <a:bodyPr/>
          <a:lstStyle/>
          <a:p>
            <a:pPr eaLnBrk="1" hangingPunct="1"/>
            <a:r>
              <a:rPr lang="zh-CN" altLang="en-US"/>
              <a:t>波长</a:t>
            </a:r>
            <a:r>
              <a:rPr lang="en-US" altLang="zh-CN"/>
              <a:t>1</a:t>
            </a:r>
            <a:r>
              <a:rPr lang="zh-CN" altLang="en-US"/>
              <a:t>公里</a:t>
            </a:r>
            <a:r>
              <a:rPr lang="en-US" altLang="zh-CN"/>
              <a:t>~10</a:t>
            </a:r>
            <a:r>
              <a:rPr lang="zh-CN" altLang="en-US"/>
              <a:t>公里，频率为</a:t>
            </a:r>
            <a:r>
              <a:rPr lang="en-US" altLang="zh-CN"/>
              <a:t>30~300kHz</a:t>
            </a:r>
          </a:p>
          <a:p>
            <a:pPr eaLnBrk="1" hangingPunct="1"/>
            <a:endParaRPr lang="en-US" altLang="zh-CN"/>
          </a:p>
          <a:p>
            <a:pPr eaLnBrk="1" hangingPunct="1"/>
            <a:r>
              <a:rPr lang="zh-CN" altLang="en-US"/>
              <a:t>可沿地表传播或靠电离层反射传播，但电离层对其吸收较强，衰落严重</a:t>
            </a:r>
          </a:p>
          <a:p>
            <a:pPr eaLnBrk="1" hangingPunct="1"/>
            <a:endParaRPr lang="zh-CN" altLang="en-US"/>
          </a:p>
          <a:p>
            <a:pPr eaLnBrk="1" hangingPunct="1"/>
            <a:r>
              <a:rPr lang="zh-CN" altLang="en-US"/>
              <a:t>在陆地一般传播距离为几十到几百公里</a:t>
            </a:r>
          </a:p>
        </p:txBody>
      </p:sp>
    </p:spTree>
    <p:extLst>
      <p:ext uri="{BB962C8B-B14F-4D97-AF65-F5344CB8AC3E}">
        <p14:creationId xmlns:p14="http://schemas.microsoft.com/office/powerpoint/2010/main" val="4146427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a:t>中波（中频</a:t>
            </a:r>
            <a:r>
              <a:rPr lang="en-US" altLang="zh-CN"/>
              <a:t>MF</a:t>
            </a:r>
            <a:r>
              <a:rPr lang="zh-CN" altLang="en-US"/>
              <a:t>）传播</a:t>
            </a:r>
          </a:p>
        </p:txBody>
      </p:sp>
      <p:sp>
        <p:nvSpPr>
          <p:cNvPr id="20483" name="Rectangle 3"/>
          <p:cNvSpPr>
            <a:spLocks noGrp="1" noChangeArrowheads="1"/>
          </p:cNvSpPr>
          <p:nvPr>
            <p:ph type="body" idx="1"/>
          </p:nvPr>
        </p:nvSpPr>
        <p:spPr>
          <a:xfrm>
            <a:off x="2135188" y="2017714"/>
            <a:ext cx="8343900" cy="4435475"/>
          </a:xfrm>
        </p:spPr>
        <p:txBody>
          <a:bodyPr>
            <a:normAutofit fontScale="77500" lnSpcReduction="20000"/>
          </a:bodyPr>
          <a:lstStyle/>
          <a:p>
            <a:pPr eaLnBrk="1" hangingPunct="1">
              <a:lnSpc>
                <a:spcPct val="150000"/>
              </a:lnSpc>
            </a:pPr>
            <a:r>
              <a:rPr lang="zh-CN" altLang="en-US" dirty="0"/>
              <a:t>波长</a:t>
            </a:r>
            <a:r>
              <a:rPr lang="en-US" altLang="zh-CN" dirty="0"/>
              <a:t>100</a:t>
            </a:r>
            <a:r>
              <a:rPr lang="zh-CN" altLang="en-US" dirty="0"/>
              <a:t>米</a:t>
            </a:r>
            <a:r>
              <a:rPr lang="en-US" altLang="zh-CN" dirty="0"/>
              <a:t>~1000</a:t>
            </a:r>
            <a:r>
              <a:rPr lang="zh-CN" altLang="en-US" dirty="0"/>
              <a:t>米，频率</a:t>
            </a:r>
            <a:r>
              <a:rPr lang="en-US" altLang="zh-CN" dirty="0"/>
              <a:t>300~3000kHz</a:t>
            </a:r>
          </a:p>
          <a:p>
            <a:pPr eaLnBrk="1" hangingPunct="1">
              <a:lnSpc>
                <a:spcPct val="150000"/>
              </a:lnSpc>
            </a:pPr>
            <a:endParaRPr lang="en-US" altLang="zh-CN" dirty="0"/>
          </a:p>
          <a:p>
            <a:pPr eaLnBrk="1" hangingPunct="1">
              <a:lnSpc>
                <a:spcPct val="150000"/>
              </a:lnSpc>
            </a:pPr>
            <a:r>
              <a:rPr lang="zh-CN" altLang="en-US" dirty="0"/>
              <a:t>可沿地表传播或靠电离层反射传播</a:t>
            </a:r>
          </a:p>
          <a:p>
            <a:pPr eaLnBrk="1" hangingPunct="1">
              <a:lnSpc>
                <a:spcPct val="150000"/>
              </a:lnSpc>
            </a:pPr>
            <a:endParaRPr lang="zh-CN" altLang="en-US" dirty="0"/>
          </a:p>
          <a:p>
            <a:pPr eaLnBrk="1" hangingPunct="1">
              <a:lnSpc>
                <a:spcPct val="150000"/>
              </a:lnSpc>
            </a:pPr>
            <a:r>
              <a:rPr lang="zh-CN" altLang="en-US" dirty="0"/>
              <a:t>在白天，电离层的</a:t>
            </a:r>
            <a:r>
              <a:rPr lang="en-US" altLang="zh-CN" dirty="0"/>
              <a:t>D</a:t>
            </a:r>
            <a:r>
              <a:rPr lang="zh-CN" altLang="en-US" dirty="0"/>
              <a:t>层对中波吸收较为严重，难以天波的形式传播</a:t>
            </a:r>
          </a:p>
          <a:p>
            <a:pPr eaLnBrk="1" hangingPunct="1">
              <a:lnSpc>
                <a:spcPct val="150000"/>
              </a:lnSpc>
            </a:pPr>
            <a:endParaRPr lang="zh-CN" altLang="en-US" dirty="0"/>
          </a:p>
          <a:p>
            <a:pPr eaLnBrk="1" hangingPunct="1">
              <a:lnSpc>
                <a:spcPct val="150000"/>
              </a:lnSpc>
            </a:pPr>
            <a:r>
              <a:rPr lang="zh-CN" altLang="en-US" dirty="0"/>
              <a:t>在夜间，电离层的</a:t>
            </a:r>
            <a:r>
              <a:rPr lang="en-US" altLang="zh-CN" dirty="0"/>
              <a:t>D</a:t>
            </a:r>
            <a:r>
              <a:rPr lang="zh-CN" altLang="en-US" dirty="0"/>
              <a:t>层消失，</a:t>
            </a:r>
            <a:r>
              <a:rPr lang="en-US" altLang="zh-CN" dirty="0"/>
              <a:t>E</a:t>
            </a:r>
            <a:r>
              <a:rPr lang="zh-CN" altLang="en-US" dirty="0"/>
              <a:t>层电子密度下降，高度上升，对中波吸收减小，可由</a:t>
            </a:r>
            <a:r>
              <a:rPr lang="en-US" altLang="zh-CN" dirty="0"/>
              <a:t>E</a:t>
            </a:r>
            <a:r>
              <a:rPr lang="zh-CN" altLang="en-US" dirty="0"/>
              <a:t>层反射，因此，夜间中波除靠地波传播外，还靠天波传播</a:t>
            </a:r>
          </a:p>
        </p:txBody>
      </p:sp>
    </p:spTree>
    <p:extLst>
      <p:ext uri="{BB962C8B-B14F-4D97-AF65-F5344CB8AC3E}">
        <p14:creationId xmlns:p14="http://schemas.microsoft.com/office/powerpoint/2010/main" val="1105080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a:t>短波（高频</a:t>
            </a:r>
            <a:r>
              <a:rPr lang="en-US" altLang="zh-CN"/>
              <a:t>HF</a:t>
            </a:r>
            <a:r>
              <a:rPr lang="zh-CN" altLang="en-US"/>
              <a:t>）传播</a:t>
            </a:r>
          </a:p>
        </p:txBody>
      </p:sp>
      <p:sp>
        <p:nvSpPr>
          <p:cNvPr id="21507" name="Rectangle 3"/>
          <p:cNvSpPr>
            <a:spLocks noGrp="1" noChangeArrowheads="1"/>
          </p:cNvSpPr>
          <p:nvPr>
            <p:ph type="body" idx="1"/>
          </p:nvPr>
        </p:nvSpPr>
        <p:spPr>
          <a:xfrm>
            <a:off x="2208214" y="2017713"/>
            <a:ext cx="8270875" cy="4114800"/>
          </a:xfrm>
        </p:spPr>
        <p:txBody>
          <a:bodyPr/>
          <a:lstStyle/>
          <a:p>
            <a:pPr eaLnBrk="1" hangingPunct="1"/>
            <a:r>
              <a:rPr lang="zh-CN" altLang="en-US"/>
              <a:t>波长为</a:t>
            </a:r>
            <a:r>
              <a:rPr lang="en-US" altLang="zh-CN"/>
              <a:t>10</a:t>
            </a:r>
            <a:r>
              <a:rPr lang="zh-CN" altLang="en-US"/>
              <a:t>米</a:t>
            </a:r>
            <a:r>
              <a:rPr lang="en-US" altLang="zh-CN"/>
              <a:t>~100</a:t>
            </a:r>
            <a:r>
              <a:rPr lang="zh-CN" altLang="en-US"/>
              <a:t>米，频率为</a:t>
            </a:r>
            <a:r>
              <a:rPr lang="en-US" altLang="zh-CN"/>
              <a:t>3~30MHz</a:t>
            </a:r>
          </a:p>
          <a:p>
            <a:pPr eaLnBrk="1" hangingPunct="1"/>
            <a:endParaRPr lang="en-US" altLang="zh-CN"/>
          </a:p>
          <a:p>
            <a:pPr eaLnBrk="1" hangingPunct="1"/>
            <a:r>
              <a:rPr lang="zh-CN" altLang="en-US"/>
              <a:t>由于地表面对短波的吸收强烈，且随频率的升高明显增大，短波的天波传播是其主要的传播方式</a:t>
            </a:r>
          </a:p>
        </p:txBody>
      </p:sp>
    </p:spTree>
    <p:extLst>
      <p:ext uri="{BB962C8B-B14F-4D97-AF65-F5344CB8AC3E}">
        <p14:creationId xmlns:p14="http://schemas.microsoft.com/office/powerpoint/2010/main" val="155651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a:t>超短波（甚高频</a:t>
            </a:r>
            <a:r>
              <a:rPr lang="en-US" altLang="zh-CN"/>
              <a:t>VHF</a:t>
            </a:r>
            <a:r>
              <a:rPr lang="zh-CN" altLang="en-US"/>
              <a:t>）传播</a:t>
            </a:r>
          </a:p>
        </p:txBody>
      </p:sp>
      <p:sp>
        <p:nvSpPr>
          <p:cNvPr id="22531" name="Rectangle 3"/>
          <p:cNvSpPr>
            <a:spLocks noGrp="1" noChangeArrowheads="1"/>
          </p:cNvSpPr>
          <p:nvPr>
            <p:ph type="body" idx="1"/>
          </p:nvPr>
        </p:nvSpPr>
        <p:spPr>
          <a:xfrm>
            <a:off x="2279650" y="2017713"/>
            <a:ext cx="8199438" cy="4114800"/>
          </a:xfrm>
        </p:spPr>
        <p:txBody>
          <a:bodyPr/>
          <a:lstStyle/>
          <a:p>
            <a:pPr eaLnBrk="1" hangingPunct="1"/>
            <a:r>
              <a:rPr lang="zh-CN" altLang="en-US"/>
              <a:t>波长为</a:t>
            </a:r>
            <a:r>
              <a:rPr lang="en-US" altLang="zh-CN"/>
              <a:t>1</a:t>
            </a:r>
            <a:r>
              <a:rPr lang="zh-CN" altLang="en-US"/>
              <a:t>米</a:t>
            </a:r>
            <a:r>
              <a:rPr lang="en-US" altLang="zh-CN"/>
              <a:t>~10</a:t>
            </a:r>
            <a:r>
              <a:rPr lang="zh-CN" altLang="en-US"/>
              <a:t>米，频率为</a:t>
            </a:r>
            <a:r>
              <a:rPr lang="en-US" altLang="zh-CN"/>
              <a:t>30~300MHz</a:t>
            </a:r>
          </a:p>
          <a:p>
            <a:pPr eaLnBrk="1" hangingPunct="1"/>
            <a:endParaRPr lang="en-US" altLang="zh-CN"/>
          </a:p>
          <a:p>
            <a:pPr eaLnBrk="1" hangingPunct="1"/>
            <a:r>
              <a:rPr lang="zh-CN" altLang="en-US"/>
              <a:t>由于地表面对超短波的吸收严重，且其对电离层的穿透能力强，所以超短波难以靠地波和天波传播</a:t>
            </a:r>
          </a:p>
          <a:p>
            <a:pPr eaLnBrk="1" hangingPunct="1"/>
            <a:endParaRPr lang="zh-CN" altLang="en-US"/>
          </a:p>
          <a:p>
            <a:pPr eaLnBrk="1" hangingPunct="1"/>
            <a:r>
              <a:rPr lang="zh-CN" altLang="en-US"/>
              <a:t>主要以直射方式（视距）传播</a:t>
            </a:r>
          </a:p>
        </p:txBody>
      </p:sp>
    </p:spTree>
    <p:extLst>
      <p:ext uri="{BB962C8B-B14F-4D97-AF65-F5344CB8AC3E}">
        <p14:creationId xmlns:p14="http://schemas.microsoft.com/office/powerpoint/2010/main" val="642425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dirty="0"/>
              <a:t>微波传播</a:t>
            </a:r>
          </a:p>
        </p:txBody>
      </p:sp>
      <p:sp>
        <p:nvSpPr>
          <p:cNvPr id="23555" name="Rectangle 3"/>
          <p:cNvSpPr>
            <a:spLocks noGrp="1" noChangeArrowheads="1"/>
          </p:cNvSpPr>
          <p:nvPr>
            <p:ph type="body" idx="1"/>
          </p:nvPr>
        </p:nvSpPr>
        <p:spPr>
          <a:xfrm>
            <a:off x="2135188" y="2017713"/>
            <a:ext cx="8343900" cy="4114800"/>
          </a:xfrm>
        </p:spPr>
        <p:txBody>
          <a:bodyPr>
            <a:normAutofit fontScale="92500" lnSpcReduction="10000"/>
          </a:bodyPr>
          <a:lstStyle/>
          <a:p>
            <a:pPr eaLnBrk="1" hangingPunct="1">
              <a:lnSpc>
                <a:spcPct val="150000"/>
              </a:lnSpc>
            </a:pPr>
            <a:r>
              <a:rPr lang="zh-CN" altLang="en-US" dirty="0"/>
              <a:t>波长小于</a:t>
            </a:r>
            <a:r>
              <a:rPr lang="en-US" altLang="zh-CN" dirty="0"/>
              <a:t>1</a:t>
            </a:r>
            <a:r>
              <a:rPr lang="zh-CN" altLang="en-US" dirty="0"/>
              <a:t>米，频率高于</a:t>
            </a:r>
            <a:r>
              <a:rPr lang="en-US" altLang="zh-CN" dirty="0"/>
              <a:t>300MHz</a:t>
            </a:r>
          </a:p>
          <a:p>
            <a:pPr eaLnBrk="1" hangingPunct="1">
              <a:lnSpc>
                <a:spcPct val="150000"/>
              </a:lnSpc>
            </a:pPr>
            <a:endParaRPr lang="en-US" altLang="zh-CN" dirty="0"/>
          </a:p>
          <a:p>
            <a:pPr eaLnBrk="1" hangingPunct="1">
              <a:lnSpc>
                <a:spcPct val="150000"/>
              </a:lnSpc>
            </a:pPr>
            <a:r>
              <a:rPr lang="zh-CN" altLang="en-US" dirty="0"/>
              <a:t>根据波长不同，分为分米波（特高频</a:t>
            </a:r>
            <a:r>
              <a:rPr lang="en-US" altLang="zh-CN" dirty="0"/>
              <a:t>UHF</a:t>
            </a:r>
            <a:r>
              <a:rPr lang="zh-CN" altLang="en-US" dirty="0"/>
              <a:t>），厘米波（超高频</a:t>
            </a:r>
            <a:r>
              <a:rPr lang="en-US" altLang="zh-CN" dirty="0"/>
              <a:t>SHF</a:t>
            </a:r>
            <a:r>
              <a:rPr lang="zh-CN" altLang="en-US" dirty="0"/>
              <a:t>），毫米波（极高频</a:t>
            </a:r>
            <a:r>
              <a:rPr lang="en-US" altLang="zh-CN" dirty="0"/>
              <a:t>EHF</a:t>
            </a:r>
            <a:r>
              <a:rPr lang="zh-CN" altLang="en-US" dirty="0"/>
              <a:t>）和亚毫米波（至高频</a:t>
            </a:r>
            <a:r>
              <a:rPr lang="en-US" altLang="zh-CN" dirty="0"/>
              <a:t>THF</a:t>
            </a:r>
            <a:r>
              <a:rPr lang="zh-CN" altLang="en-US" dirty="0"/>
              <a:t>）</a:t>
            </a:r>
          </a:p>
          <a:p>
            <a:pPr eaLnBrk="1" hangingPunct="1">
              <a:lnSpc>
                <a:spcPct val="150000"/>
              </a:lnSpc>
            </a:pPr>
            <a:endParaRPr lang="zh-CN" altLang="en-US" dirty="0"/>
          </a:p>
          <a:p>
            <a:pPr eaLnBrk="1" hangingPunct="1">
              <a:lnSpc>
                <a:spcPct val="150000"/>
              </a:lnSpc>
            </a:pPr>
            <a:r>
              <a:rPr lang="zh-CN" altLang="en-US" dirty="0"/>
              <a:t>微波的传播类似于光波的传播，是一种视距传播</a:t>
            </a:r>
          </a:p>
          <a:p>
            <a:pPr eaLnBrk="1" hangingPunct="1">
              <a:lnSpc>
                <a:spcPct val="90000"/>
              </a:lnSpc>
            </a:pPr>
            <a:endParaRPr lang="en-US" altLang="zh-CN" dirty="0"/>
          </a:p>
        </p:txBody>
      </p:sp>
    </p:spTree>
    <p:extLst>
      <p:ext uri="{BB962C8B-B14F-4D97-AF65-F5344CB8AC3E}">
        <p14:creationId xmlns:p14="http://schemas.microsoft.com/office/powerpoint/2010/main" val="2991954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a:t>工业科学医学频段</a:t>
            </a: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85" y="1531917"/>
            <a:ext cx="10366903" cy="5100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3993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000000"/>
                </a:solidFill>
                <a:latin typeface="微软雅黑" panose="020B0503020204020204" pitchFamily="34" charset="-122"/>
                <a:sym typeface="微软雅黑" panose="020B0503020204020204" pitchFamily="34" charset="-122"/>
              </a:rPr>
              <a:t>无线信道</a:t>
            </a:r>
            <a:endParaRPr lang="zh-CN" altLang="en-US"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17</a:t>
            </a:fld>
            <a:endParaRPr lang="zh-CN" altLang="en-US"/>
          </a:p>
        </p:txBody>
      </p:sp>
      <p:sp>
        <p:nvSpPr>
          <p:cNvPr id="17" name="矩形 30"/>
          <p:cNvSpPr>
            <a:spLocks noChangeArrowheads="1"/>
          </p:cNvSpPr>
          <p:nvPr/>
        </p:nvSpPr>
        <p:spPr bwMode="auto">
          <a:xfrm>
            <a:off x="3140022" y="2085046"/>
            <a:ext cx="7690914" cy="1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路径损耗</a:t>
            </a:r>
            <a:endParaRPr lang="en-US" altLang="zh-CN"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ts val="600"/>
              </a:spcBef>
            </a:pPr>
            <a:r>
              <a:rPr lang="zh-CN" altLang="en-US" sz="2400" dirty="0">
                <a:solidFill>
                  <a:srgbClr val="A5A5A5"/>
                </a:solidFill>
                <a:latin typeface="微软雅黑" panose="020B0503020204020204" pitchFamily="34" charset="-122"/>
                <a:ea typeface="微软雅黑" panose="020B0503020204020204" pitchFamily="34" charset="-122"/>
              </a:rPr>
              <a:t>基站天线、移动用户天线之间的传播路径</a:t>
            </a:r>
            <a:endParaRPr lang="zh-CN" altLang="en-US" sz="3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52"/>
          <p:cNvSpPr>
            <a:spLocks noChangeArrowheads="1"/>
          </p:cNvSpPr>
          <p:nvPr/>
        </p:nvSpPr>
        <p:spPr bwMode="auto">
          <a:xfrm>
            <a:off x="2016440" y="2654244"/>
            <a:ext cx="643239" cy="81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23"/>
          <p:cNvSpPr>
            <a:spLocks noChangeArrowheads="1"/>
          </p:cNvSpPr>
          <p:nvPr/>
        </p:nvSpPr>
        <p:spPr bwMode="auto">
          <a:xfrm>
            <a:off x="1664164" y="3725687"/>
            <a:ext cx="1010092" cy="1006368"/>
          </a:xfrm>
          <a:prstGeom prst="ellipse">
            <a:avLst/>
          </a:prstGeom>
          <a:solidFill>
            <a:srgbClr val="953735"/>
          </a:solidFill>
          <a:ln w="25400" cap="flat" cmpd="sng">
            <a:solidFill>
              <a:srgbClr val="FFFFFF"/>
            </a:solidFill>
            <a:miter lim="800000"/>
            <a:headEnd/>
            <a:tailEnd/>
          </a:ln>
        </p:spPr>
        <p:txBody>
          <a:bodyPr anchor="ctr"/>
          <a:lstStyle/>
          <a:p>
            <a:pPr algn="ctr"/>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zh-CN"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TextBox 52"/>
          <p:cNvSpPr>
            <a:spLocks noChangeArrowheads="1"/>
          </p:cNvSpPr>
          <p:nvPr/>
        </p:nvSpPr>
        <p:spPr bwMode="auto">
          <a:xfrm>
            <a:off x="1885690" y="5081751"/>
            <a:ext cx="643239" cy="81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4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30"/>
          <p:cNvSpPr>
            <a:spLocks noChangeArrowheads="1"/>
          </p:cNvSpPr>
          <p:nvPr/>
        </p:nvSpPr>
        <p:spPr bwMode="auto">
          <a:xfrm>
            <a:off x="3137386" y="3676923"/>
            <a:ext cx="8374990" cy="1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多径传播</a:t>
            </a:r>
            <a:endParaRPr lang="en-US" altLang="zh-CN"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ts val="600"/>
              </a:spcBef>
            </a:pPr>
            <a:r>
              <a:rPr lang="zh-CN" altLang="en-US" sz="24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复杂的无线电波传播环境</a:t>
            </a:r>
          </a:p>
        </p:txBody>
      </p:sp>
      <p:sp>
        <p:nvSpPr>
          <p:cNvPr id="34" name="椭圆 23"/>
          <p:cNvSpPr>
            <a:spLocks noChangeArrowheads="1"/>
          </p:cNvSpPr>
          <p:nvPr/>
        </p:nvSpPr>
        <p:spPr bwMode="auto">
          <a:xfrm>
            <a:off x="1638764" y="2125487"/>
            <a:ext cx="1010092" cy="1006368"/>
          </a:xfrm>
          <a:prstGeom prst="ellipse">
            <a:avLst/>
          </a:prstGeom>
          <a:solidFill>
            <a:srgbClr val="953735"/>
          </a:solidFill>
          <a:ln w="25400" cap="flat" cmpd="sng">
            <a:solidFill>
              <a:srgbClr val="FFFFFF"/>
            </a:solidFill>
            <a:miter lim="800000"/>
            <a:headEnd/>
            <a:tailEnd/>
          </a:ln>
        </p:spPr>
        <p:txBody>
          <a:bodyPr anchor="ctr"/>
          <a:lstStyle/>
          <a:p>
            <a:pPr algn="ctr"/>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zh-CN"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椭圆 23"/>
          <p:cNvSpPr>
            <a:spLocks noChangeArrowheads="1"/>
          </p:cNvSpPr>
          <p:nvPr/>
        </p:nvSpPr>
        <p:spPr bwMode="auto">
          <a:xfrm>
            <a:off x="1689564" y="5313187"/>
            <a:ext cx="1010092" cy="1006368"/>
          </a:xfrm>
          <a:prstGeom prst="ellipse">
            <a:avLst/>
          </a:prstGeom>
          <a:solidFill>
            <a:srgbClr val="953735"/>
          </a:solidFill>
          <a:ln w="25400" cap="flat" cmpd="sng">
            <a:solidFill>
              <a:srgbClr val="FFFFFF"/>
            </a:solidFill>
            <a:miter lim="800000"/>
            <a:headEnd/>
            <a:tailEnd/>
          </a:ln>
        </p:spPr>
        <p:txBody>
          <a:bodyPr anchor="ctr"/>
          <a:lstStyle/>
          <a:p>
            <a:pPr algn="ctr"/>
            <a:r>
              <a:rPr lang="en-US" altLang="zh-CN" sz="32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zh-CN" sz="2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0"/>
          <p:cNvSpPr>
            <a:spLocks noChangeArrowheads="1"/>
          </p:cNvSpPr>
          <p:nvPr/>
        </p:nvSpPr>
        <p:spPr bwMode="auto">
          <a:xfrm>
            <a:off x="3175565" y="5245961"/>
            <a:ext cx="8374990" cy="1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有限资源</a:t>
            </a:r>
            <a:endParaRPr lang="en-US" altLang="zh-CN"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spcBef>
                <a:spcPts val="600"/>
              </a:spcBef>
            </a:pPr>
            <a:r>
              <a:rPr lang="zh-CN" altLang="en-US" sz="2400" dirty="0">
                <a:solidFill>
                  <a:srgbClr val="A5A5A5"/>
                </a:solidFill>
                <a:latin typeface="微软雅黑" panose="020B0503020204020204" pitchFamily="34" charset="-122"/>
                <a:ea typeface="微软雅黑" panose="020B0503020204020204" pitchFamily="34" charset="-122"/>
              </a:rPr>
              <a:t>有线的资源是无限的，而无线的资源是有限的</a:t>
            </a:r>
            <a:endParaRPr lang="zh-CN" altLang="en-US" sz="2400" dirty="0">
              <a:solidFill>
                <a:srgbClr val="A5A5A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标题 1"/>
          <p:cNvSpPr txBox="1">
            <a:spLocks/>
          </p:cNvSpPr>
          <p:nvPr/>
        </p:nvSpPr>
        <p:spPr>
          <a:xfrm>
            <a:off x="0" y="1133388"/>
            <a:ext cx="3333397" cy="627174"/>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r>
              <a:rPr lang="zh-CN" altLang="en-US" dirty="0">
                <a:solidFill>
                  <a:schemeClr val="bg1"/>
                </a:solidFill>
                <a:latin typeface="微软雅黑" panose="020B0503020204020204" pitchFamily="34" charset="-122"/>
                <a:sym typeface="微软雅黑" panose="020B0503020204020204" pitchFamily="34" charset="-122"/>
              </a:rPr>
              <a:t>道路特性</a:t>
            </a:r>
            <a:endParaRPr lang="zh-CN" altLang="en-US" dirty="0">
              <a:solidFill>
                <a:schemeClr val="bg1"/>
              </a:solidFill>
            </a:endParaRPr>
          </a:p>
        </p:txBody>
      </p:sp>
    </p:spTree>
    <p:extLst>
      <p:ext uri="{BB962C8B-B14F-4D97-AF65-F5344CB8AC3E}">
        <p14:creationId xmlns:p14="http://schemas.microsoft.com/office/powerpoint/2010/main" val="953838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路径损耗</a:t>
            </a:r>
            <a:endParaRPr lang="en-US" altLang="zh-CN" dirty="0"/>
          </a:p>
        </p:txBody>
      </p:sp>
      <p:sp>
        <p:nvSpPr>
          <p:cNvPr id="3" name="内容占位符 2"/>
          <p:cNvSpPr>
            <a:spLocks noGrp="1"/>
          </p:cNvSpPr>
          <p:nvPr>
            <p:ph idx="1"/>
          </p:nvPr>
        </p:nvSpPr>
        <p:spPr>
          <a:xfrm>
            <a:off x="1053957" y="4463761"/>
            <a:ext cx="10515600" cy="2075151"/>
          </a:xfrm>
        </p:spPr>
        <p:txBody>
          <a:bodyPr/>
          <a:lstStyle/>
          <a:p>
            <a:pPr marL="0" indent="0">
              <a:buNone/>
            </a:pPr>
            <a:r>
              <a:rPr lang="zh-CN" altLang="en-US" sz="4000" b="1" dirty="0"/>
              <a:t>大尺度效应</a:t>
            </a:r>
            <a:endParaRPr lang="en-US" altLang="zh-CN" sz="4000" b="1" dirty="0"/>
          </a:p>
          <a:p>
            <a:pPr marL="0" indent="0">
              <a:buNone/>
            </a:pPr>
            <a:r>
              <a:rPr lang="zh-CN" altLang="en-US" dirty="0">
                <a:solidFill>
                  <a:schemeClr val="tx1">
                    <a:lumMod val="65000"/>
                    <a:lumOff val="35000"/>
                  </a:schemeClr>
                </a:solidFill>
              </a:rPr>
              <a:t>长距离上信号强度的缓慢变化</a:t>
            </a:r>
            <a:endParaRPr lang="en-US" altLang="zh-CN" dirty="0">
              <a:solidFill>
                <a:schemeClr val="tx1">
                  <a:lumMod val="65000"/>
                  <a:lumOff val="35000"/>
                </a:schemeClr>
              </a:solidFill>
            </a:endParaRPr>
          </a:p>
          <a:p>
            <a:pPr marL="0" indent="0">
              <a:buNone/>
            </a:pPr>
            <a:r>
              <a:rPr lang="zh-CN" altLang="en-US" dirty="0">
                <a:solidFill>
                  <a:schemeClr val="tx1">
                    <a:lumMod val="65000"/>
                    <a:lumOff val="35000"/>
                  </a:schemeClr>
                </a:solidFill>
              </a:rPr>
              <a:t>信道路径上固定障碍物</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18</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2761240"/>
            <a:ext cx="2448671" cy="2498644"/>
          </a:xfrm>
          <a:prstGeom prst="rect">
            <a:avLst/>
          </a:prstGeom>
        </p:spPr>
      </p:pic>
      <p:pic>
        <p:nvPicPr>
          <p:cNvPr id="7" name="图片 6"/>
          <p:cNvPicPr>
            <a:picLocks noChangeAspect="1"/>
          </p:cNvPicPr>
          <p:nvPr/>
        </p:nvPicPr>
        <p:blipFill>
          <a:blip r:embed="rId3"/>
          <a:stretch>
            <a:fillRect/>
          </a:stretch>
        </p:blipFill>
        <p:spPr>
          <a:xfrm>
            <a:off x="1660478" y="1910372"/>
            <a:ext cx="1090347" cy="2154362"/>
          </a:xfrm>
          <a:prstGeom prst="rect">
            <a:avLst/>
          </a:prstGeom>
        </p:spPr>
      </p:pic>
      <p:pic>
        <p:nvPicPr>
          <p:cNvPr id="8" name="图片 7"/>
          <p:cNvPicPr>
            <a:picLocks noChangeAspect="1"/>
          </p:cNvPicPr>
          <p:nvPr/>
        </p:nvPicPr>
        <p:blipFill>
          <a:blip r:embed="rId4"/>
          <a:stretch>
            <a:fillRect/>
          </a:stretch>
        </p:blipFill>
        <p:spPr>
          <a:xfrm rot="1205844">
            <a:off x="1604198" y="1759938"/>
            <a:ext cx="486811" cy="141170"/>
          </a:xfrm>
          <a:prstGeom prst="rect">
            <a:avLst/>
          </a:prstGeom>
        </p:spPr>
      </p:pic>
      <p:pic>
        <p:nvPicPr>
          <p:cNvPr id="9" name="图片 8"/>
          <p:cNvPicPr>
            <a:picLocks noChangeAspect="1"/>
          </p:cNvPicPr>
          <p:nvPr/>
        </p:nvPicPr>
        <p:blipFill>
          <a:blip r:embed="rId4"/>
          <a:stretch>
            <a:fillRect/>
          </a:stretch>
        </p:blipFill>
        <p:spPr>
          <a:xfrm rot="6743963">
            <a:off x="2061399" y="1549480"/>
            <a:ext cx="486811" cy="141170"/>
          </a:xfrm>
          <a:prstGeom prst="rect">
            <a:avLst/>
          </a:prstGeom>
        </p:spPr>
      </p:pic>
      <p:pic>
        <p:nvPicPr>
          <p:cNvPr id="10" name="图片 9"/>
          <p:cNvPicPr>
            <a:picLocks noChangeAspect="1"/>
          </p:cNvPicPr>
          <p:nvPr/>
        </p:nvPicPr>
        <p:blipFill>
          <a:blip r:embed="rId4"/>
          <a:stretch>
            <a:fillRect/>
          </a:stretch>
        </p:blipFill>
        <p:spPr>
          <a:xfrm rot="10460603">
            <a:off x="2344430" y="1861538"/>
            <a:ext cx="486811" cy="141170"/>
          </a:xfrm>
          <a:prstGeom prst="rect">
            <a:avLst/>
          </a:prstGeom>
        </p:spPr>
      </p:pic>
      <p:cxnSp>
        <p:nvCxnSpPr>
          <p:cNvPr id="11" name="直接箭头连接符 10"/>
          <p:cNvCxnSpPr>
            <a:endCxn id="6" idx="1"/>
          </p:cNvCxnSpPr>
          <p:nvPr/>
        </p:nvCxnSpPr>
        <p:spPr>
          <a:xfrm>
            <a:off x="3505559" y="3046209"/>
            <a:ext cx="5105041" cy="964353"/>
          </a:xfrm>
          <a:prstGeom prst="straightConnector1">
            <a:avLst/>
          </a:prstGeom>
          <a:ln w="44450">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92012" y="5435600"/>
            <a:ext cx="0" cy="92075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28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a:t>传播方式</a:t>
            </a:r>
          </a:p>
        </p:txBody>
      </p:sp>
      <p:sp>
        <p:nvSpPr>
          <p:cNvPr id="24579" name="Rectangle 3"/>
          <p:cNvSpPr>
            <a:spLocks noGrp="1" noChangeArrowheads="1"/>
          </p:cNvSpPr>
          <p:nvPr>
            <p:ph type="body" idx="1"/>
          </p:nvPr>
        </p:nvSpPr>
        <p:spPr>
          <a:xfrm>
            <a:off x="938151" y="997527"/>
            <a:ext cx="9185337" cy="3555423"/>
          </a:xfrm>
        </p:spPr>
        <p:txBody>
          <a:bodyPr/>
          <a:lstStyle/>
          <a:p>
            <a:pPr eaLnBrk="1" hangingPunct="1">
              <a:lnSpc>
                <a:spcPct val="90000"/>
              </a:lnSpc>
            </a:pPr>
            <a:r>
              <a:rPr lang="zh-CN" altLang="en-US" sz="2400" dirty="0"/>
              <a:t>电磁波信号从天线出发沿三种方式传播</a:t>
            </a:r>
          </a:p>
          <a:p>
            <a:pPr lvl="1" eaLnBrk="1" hangingPunct="1">
              <a:lnSpc>
                <a:spcPct val="90000"/>
              </a:lnSpc>
            </a:pPr>
            <a:r>
              <a:rPr lang="zh-CN" altLang="en-US" sz="2000" dirty="0"/>
              <a:t>地面波（</a:t>
            </a:r>
            <a:r>
              <a:rPr lang="en-US" altLang="zh-CN" sz="2000" dirty="0"/>
              <a:t>ground wave</a:t>
            </a:r>
            <a:r>
              <a:rPr lang="zh-CN" altLang="en-US" sz="2000" dirty="0"/>
              <a:t>）</a:t>
            </a:r>
          </a:p>
          <a:p>
            <a:pPr lvl="1" eaLnBrk="1" hangingPunct="1">
              <a:lnSpc>
                <a:spcPct val="90000"/>
              </a:lnSpc>
              <a:buFont typeface="Wingdings" panose="05000000000000000000" pitchFamily="2" charset="2"/>
              <a:buNone/>
            </a:pPr>
            <a:r>
              <a:rPr lang="zh-CN" altLang="en-US" sz="2000" dirty="0"/>
              <a:t>   </a:t>
            </a:r>
            <a:r>
              <a:rPr lang="zh-CN" altLang="en-US" sz="1800" dirty="0"/>
              <a:t>沿着地球表面传播，</a:t>
            </a:r>
            <a:r>
              <a:rPr lang="en-US" altLang="zh-CN" sz="1800" dirty="0"/>
              <a:t>30Hz ~ 3MHz</a:t>
            </a:r>
          </a:p>
          <a:p>
            <a:pPr lvl="1" eaLnBrk="1" hangingPunct="1">
              <a:lnSpc>
                <a:spcPct val="90000"/>
              </a:lnSpc>
            </a:pPr>
            <a:r>
              <a:rPr lang="zh-CN" altLang="en-US" sz="2000" dirty="0"/>
              <a:t>天空波（</a:t>
            </a:r>
            <a:r>
              <a:rPr lang="en-US" altLang="zh-CN" sz="2000" dirty="0"/>
              <a:t>sky wave</a:t>
            </a:r>
            <a:r>
              <a:rPr lang="zh-CN" altLang="en-US" sz="2000" dirty="0"/>
              <a:t>）</a:t>
            </a:r>
          </a:p>
          <a:p>
            <a:pPr lvl="1" eaLnBrk="1" hangingPunct="1">
              <a:lnSpc>
                <a:spcPct val="90000"/>
              </a:lnSpc>
              <a:buFont typeface="Wingdings" panose="05000000000000000000" pitchFamily="2" charset="2"/>
              <a:buNone/>
            </a:pPr>
            <a:r>
              <a:rPr lang="zh-CN" altLang="en-US" sz="2000" dirty="0"/>
              <a:t>   </a:t>
            </a:r>
            <a:r>
              <a:rPr lang="zh-CN" altLang="en-US" sz="1800" dirty="0"/>
              <a:t>电离层反射，</a:t>
            </a:r>
            <a:r>
              <a:rPr lang="en-US" altLang="zh-CN" sz="1800" dirty="0"/>
              <a:t>3MHz ~ 30MHz</a:t>
            </a:r>
          </a:p>
          <a:p>
            <a:pPr lvl="1" eaLnBrk="1" hangingPunct="1">
              <a:lnSpc>
                <a:spcPct val="90000"/>
              </a:lnSpc>
            </a:pPr>
            <a:r>
              <a:rPr lang="zh-CN" altLang="en-US" sz="2000" dirty="0"/>
              <a:t>直线</a:t>
            </a:r>
            <a:r>
              <a:rPr lang="en-US" altLang="zh-CN" sz="2000" dirty="0"/>
              <a:t>LOS</a:t>
            </a:r>
            <a:r>
              <a:rPr lang="zh-CN" altLang="en-US" sz="2000" dirty="0"/>
              <a:t>（</a:t>
            </a:r>
            <a:r>
              <a:rPr lang="en-US" altLang="zh-CN" sz="2000" dirty="0"/>
              <a:t>line of sight</a:t>
            </a:r>
            <a:r>
              <a:rPr lang="zh-CN" altLang="en-US" sz="2000" dirty="0"/>
              <a:t>）</a:t>
            </a:r>
          </a:p>
          <a:p>
            <a:pPr lvl="1" eaLnBrk="1" hangingPunct="1">
              <a:lnSpc>
                <a:spcPct val="90000"/>
              </a:lnSpc>
              <a:buFont typeface="Wingdings" panose="05000000000000000000" pitchFamily="2" charset="2"/>
              <a:buNone/>
            </a:pPr>
            <a:r>
              <a:rPr lang="zh-CN" altLang="en-US" sz="2000" dirty="0"/>
              <a:t>   </a:t>
            </a:r>
            <a:r>
              <a:rPr lang="zh-CN" altLang="en-US" sz="1800" dirty="0"/>
              <a:t>大于</a:t>
            </a:r>
            <a:r>
              <a:rPr lang="en-US" altLang="zh-CN" sz="1800" dirty="0"/>
              <a:t>30MHz </a:t>
            </a:r>
          </a:p>
        </p:txBody>
      </p:sp>
      <p:pic>
        <p:nvPicPr>
          <p:cNvPr id="2458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75" y="4149726"/>
            <a:ext cx="519588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688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标题 1"/>
          <p:cNvSpPr>
            <a:spLocks noGrp="1"/>
          </p:cNvSpPr>
          <p:nvPr>
            <p:ph type="ctrTitle"/>
            <p:custDataLst>
              <p:tags r:id="rId1"/>
            </p:custDataLst>
          </p:nvPr>
        </p:nvSpPr>
        <p:spPr>
          <a:xfrm>
            <a:off x="3390772" y="2733451"/>
            <a:ext cx="5777346" cy="1234713"/>
          </a:xfrm>
        </p:spPr>
        <p:txBody>
          <a:bodyPr>
            <a:noAutofit/>
          </a:bodyPr>
          <a:lstStyle/>
          <a:p>
            <a:r>
              <a:rPr lang="zh-CN" altLang="en-US" sz="6600" b="1" dirty="0"/>
              <a:t>无线网络技术</a:t>
            </a:r>
          </a:p>
        </p:txBody>
      </p:sp>
      <p:pic>
        <p:nvPicPr>
          <p:cNvPr id="4" name="图片 3"/>
          <p:cNvPicPr>
            <a:picLocks noChangeAspect="1"/>
          </p:cNvPicPr>
          <p:nvPr/>
        </p:nvPicPr>
        <p:blipFill>
          <a:blip r:embed="rId4">
            <a:biLevel thresh="5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452311" y="2868532"/>
            <a:ext cx="1488966" cy="1278082"/>
          </a:xfrm>
          <a:prstGeom prst="rect">
            <a:avLst/>
          </a:prstGeom>
        </p:spPr>
      </p:pic>
      <p:pic>
        <p:nvPicPr>
          <p:cNvPr id="8" name="图片 7"/>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sharpenSoften amount="100000"/>
                    </a14:imgEffect>
                    <a14:imgEffect>
                      <a14:brightnessContrast bright="-80000"/>
                    </a14:imgEffect>
                  </a14:imgLayer>
                </a14:imgProps>
              </a:ext>
              <a:ext uri="{28A0092B-C50C-407E-A947-70E740481C1C}">
                <a14:useLocalDpi xmlns:a14="http://schemas.microsoft.com/office/drawing/2010/main" val="0"/>
              </a:ext>
            </a:extLst>
          </a:blip>
          <a:stretch>
            <a:fillRect/>
          </a:stretch>
        </p:blipFill>
        <p:spPr>
          <a:xfrm>
            <a:off x="2102300" y="2910096"/>
            <a:ext cx="1427018" cy="973282"/>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15473" y="2799260"/>
            <a:ext cx="1208809" cy="1208809"/>
          </a:xfrm>
          <a:prstGeom prst="rect">
            <a:avLst/>
          </a:prstGeom>
        </p:spPr>
      </p:pic>
      <p:pic>
        <p:nvPicPr>
          <p:cNvPr id="10" name="图片 9"/>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sharpenSoften amount="100000"/>
                    </a14:imgEffect>
                    <a14:imgEffect>
                      <a14:brightnessContrast bright="-80000"/>
                    </a14:imgEffect>
                  </a14:imgLayer>
                </a14:imgProps>
              </a:ext>
              <a:ext uri="{28A0092B-C50C-407E-A947-70E740481C1C}">
                <a14:useLocalDpi xmlns:a14="http://schemas.microsoft.com/office/drawing/2010/main" val="0"/>
              </a:ext>
            </a:extLst>
          </a:blip>
          <a:stretch>
            <a:fillRect/>
          </a:stretch>
        </p:blipFill>
        <p:spPr>
          <a:xfrm flipV="1">
            <a:off x="9015718" y="3034787"/>
            <a:ext cx="1427018" cy="973282"/>
          </a:xfrm>
          <a:prstGeom prst="rect">
            <a:avLst/>
          </a:prstGeom>
        </p:spPr>
      </p:pic>
      <p:sp>
        <p:nvSpPr>
          <p:cNvPr id="11" name="矩形 10"/>
          <p:cNvSpPr/>
          <p:nvPr/>
        </p:nvSpPr>
        <p:spPr>
          <a:xfrm>
            <a:off x="3612975" y="4287531"/>
            <a:ext cx="5519460" cy="584775"/>
          </a:xfrm>
          <a:prstGeom prst="rect">
            <a:avLst/>
          </a:prstGeom>
        </p:spPr>
        <p:txBody>
          <a:bodyPr wrap="none">
            <a:spAutoFit/>
          </a:bodyPr>
          <a:lstStyle/>
          <a:p>
            <a:r>
              <a:rPr lang="zh-CN" altLang="en-US" sz="3200" dirty="0">
                <a:solidFill>
                  <a:schemeClr val="tx1">
                    <a:lumMod val="65000"/>
                    <a:lumOff val="35000"/>
                  </a:schemeClr>
                </a:solidFill>
                <a:latin typeface="微软雅黑 Light" panose="020B0502040204020203" pitchFamily="34" charset="-122"/>
                <a:ea typeface="微软雅黑 Light" panose="020B0502040204020203" pitchFamily="34" charset="-122"/>
              </a:rPr>
              <a:t>采用无线通信技术实现的网络</a:t>
            </a:r>
          </a:p>
        </p:txBody>
      </p:sp>
    </p:spTree>
    <p:extLst>
      <p:ext uri="{BB962C8B-B14F-4D97-AF65-F5344CB8AC3E}">
        <p14:creationId xmlns:p14="http://schemas.microsoft.com/office/powerpoint/2010/main" val="1870689283"/>
      </p:ext>
    </p:extLst>
  </p:cSld>
  <p:clrMapOvr>
    <a:masterClrMapping/>
  </p:clrMapOvr>
  <mc:AlternateContent xmlns:mc="http://schemas.openxmlformats.org/markup-compatibility/2006" xmlns:p14="http://schemas.microsoft.com/office/powerpoint/2010/main">
    <mc:Choice Requires="p14">
      <p:transition spd="slow" p14:dur="2000" advTm="6077"/>
    </mc:Choice>
    <mc:Fallback xmlns="">
      <p:transition spd="slow" advTm="607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zh-CN" altLang="en-US"/>
              <a:t>全向传播与定向传播</a:t>
            </a:r>
          </a:p>
        </p:txBody>
      </p:sp>
      <p:grpSp>
        <p:nvGrpSpPr>
          <p:cNvPr id="1029" name="Group 3"/>
          <p:cNvGrpSpPr>
            <a:grpSpLocks/>
          </p:cNvGrpSpPr>
          <p:nvPr/>
        </p:nvGrpSpPr>
        <p:grpSpPr bwMode="auto">
          <a:xfrm>
            <a:off x="2279651" y="2133601"/>
            <a:ext cx="3363913" cy="2309813"/>
            <a:chOff x="445" y="1667"/>
            <a:chExt cx="2119" cy="1455"/>
          </a:xfrm>
        </p:grpSpPr>
        <p:graphicFrame>
          <p:nvGraphicFramePr>
            <p:cNvPr id="1027" name="Object 4"/>
            <p:cNvGraphicFramePr>
              <a:graphicFrameLocks noChangeAspect="1"/>
            </p:cNvGraphicFramePr>
            <p:nvPr/>
          </p:nvGraphicFramePr>
          <p:xfrm>
            <a:off x="445" y="2212"/>
            <a:ext cx="259" cy="910"/>
          </p:xfrm>
          <a:graphic>
            <a:graphicData uri="http://schemas.openxmlformats.org/presentationml/2006/ole">
              <mc:AlternateContent xmlns:mc="http://schemas.openxmlformats.org/markup-compatibility/2006">
                <mc:Choice xmlns:v="urn:schemas-microsoft-com:vml" Requires="v">
                  <p:oleObj spid="_x0000_s44072" name="剪辑" r:id="rId3" imgW="483718" imgH="1185977" progId="MS_ClipArt_Gallery.2">
                    <p:embed/>
                  </p:oleObj>
                </mc:Choice>
                <mc:Fallback>
                  <p:oleObj name="剪辑" r:id="rId3" imgW="483718" imgH="1185977" progId="MS_ClipArt_Gallery.2">
                    <p:embed/>
                    <p:pic>
                      <p:nvPicPr>
                        <p:cNvPr id="1027" name="Object 4"/>
                        <p:cNvPicPr>
                          <a:picLocks noChangeAspect="1" noChangeArrowheads="1"/>
                        </p:cNvPicPr>
                        <p:nvPr/>
                      </p:nvPicPr>
                      <p:blipFill>
                        <a:blip r:embed="rId4">
                          <a:lum bright="94000" contrast="100000"/>
                          <a:extLst>
                            <a:ext uri="{28A0092B-C50C-407E-A947-70E740481C1C}">
                              <a14:useLocalDpi xmlns:a14="http://schemas.microsoft.com/office/drawing/2010/main" val="0"/>
                            </a:ext>
                          </a:extLst>
                        </a:blip>
                        <a:srcRect/>
                        <a:stretch>
                          <a:fillRect/>
                        </a:stretch>
                      </p:blipFill>
                      <p:spPr bwMode="auto">
                        <a:xfrm>
                          <a:off x="445" y="2212"/>
                          <a:ext cx="259" cy="910"/>
                        </a:xfrm>
                        <a:prstGeom prst="rect">
                          <a:avLst/>
                        </a:prstGeom>
                        <a:noFill/>
                        <a:extLst>
                          <a:ext uri="{909E8E84-426E-40DD-AFC4-6F175D3DCCD1}">
                            <a14:hiddenFill xmlns:a14="http://schemas.microsoft.com/office/drawing/2010/main">
                              <a:solidFill>
                                <a:srgbClr val="CCCC00"/>
                              </a:solidFill>
                            </a14:hiddenFill>
                          </a:ext>
                        </a:extLst>
                      </p:spPr>
                    </p:pic>
                  </p:oleObj>
                </mc:Fallback>
              </mc:AlternateContent>
            </a:graphicData>
          </a:graphic>
        </p:graphicFrame>
        <p:sp>
          <p:nvSpPr>
            <p:cNvPr id="1037" name="Freeform 5"/>
            <p:cNvSpPr>
              <a:spLocks/>
            </p:cNvSpPr>
            <p:nvPr/>
          </p:nvSpPr>
          <p:spPr bwMode="auto">
            <a:xfrm>
              <a:off x="576" y="1667"/>
              <a:ext cx="1988" cy="1411"/>
            </a:xfrm>
            <a:custGeom>
              <a:avLst/>
              <a:gdLst>
                <a:gd name="T0" fmla="*/ 0 w 1988"/>
                <a:gd name="T1" fmla="*/ 551 h 1411"/>
                <a:gd name="T2" fmla="*/ 1988 w 1988"/>
                <a:gd name="T3" fmla="*/ 1411 h 1411"/>
                <a:gd name="T4" fmla="*/ 1988 w 1988"/>
                <a:gd name="T5" fmla="*/ 0 h 1411"/>
                <a:gd name="T6" fmla="*/ 0 w 1988"/>
                <a:gd name="T7" fmla="*/ 551 h 1411"/>
                <a:gd name="T8" fmla="*/ 0 60000 65536"/>
                <a:gd name="T9" fmla="*/ 0 60000 65536"/>
                <a:gd name="T10" fmla="*/ 0 60000 65536"/>
                <a:gd name="T11" fmla="*/ 0 60000 65536"/>
                <a:gd name="T12" fmla="*/ 0 w 1988"/>
                <a:gd name="T13" fmla="*/ 0 h 1411"/>
                <a:gd name="T14" fmla="*/ 1988 w 1988"/>
                <a:gd name="T15" fmla="*/ 1411 h 1411"/>
              </a:gdLst>
              <a:ahLst/>
              <a:cxnLst>
                <a:cxn ang="T8">
                  <a:pos x="T0" y="T1"/>
                </a:cxn>
                <a:cxn ang="T9">
                  <a:pos x="T2" y="T3"/>
                </a:cxn>
                <a:cxn ang="T10">
                  <a:pos x="T4" y="T5"/>
                </a:cxn>
                <a:cxn ang="T11">
                  <a:pos x="T6" y="T7"/>
                </a:cxn>
              </a:cxnLst>
              <a:rect l="T12" t="T13" r="T14" b="T15"/>
              <a:pathLst>
                <a:path w="1988" h="1411">
                  <a:moveTo>
                    <a:pt x="0" y="551"/>
                  </a:moveTo>
                  <a:lnTo>
                    <a:pt x="1988" y="1411"/>
                  </a:lnTo>
                  <a:lnTo>
                    <a:pt x="1988" y="0"/>
                  </a:lnTo>
                  <a:lnTo>
                    <a:pt x="0" y="551"/>
                  </a:lnTo>
                  <a:close/>
                </a:path>
              </a:pathLst>
            </a:custGeom>
            <a:gradFill rotWithShape="0">
              <a:gsLst>
                <a:gs pos="0">
                  <a:srgbClr val="FF6600"/>
                </a:gs>
                <a:gs pos="100000">
                  <a:srgbClr val="762F00"/>
                </a:gs>
              </a:gsLst>
              <a:lin ang="0" scaled="1"/>
            </a:gradFill>
            <a:ln w="9525">
              <a:solidFill>
                <a:schemeClr val="tx1"/>
              </a:solidFill>
              <a:round/>
              <a:headEnd/>
              <a:tailEnd/>
            </a:ln>
          </p:spPr>
          <p:txBody>
            <a:bodyPr wrap="none"/>
            <a:lstStyle/>
            <a:p>
              <a:endParaRPr lang="zh-CN" altLang="en-US"/>
            </a:p>
          </p:txBody>
        </p:sp>
      </p:grpSp>
      <p:grpSp>
        <p:nvGrpSpPr>
          <p:cNvPr id="1030" name="Group 6"/>
          <p:cNvGrpSpPr>
            <a:grpSpLocks/>
          </p:cNvGrpSpPr>
          <p:nvPr/>
        </p:nvGrpSpPr>
        <p:grpSpPr bwMode="auto">
          <a:xfrm>
            <a:off x="5951539" y="2205039"/>
            <a:ext cx="4376737" cy="2192337"/>
            <a:chOff x="2838" y="1701"/>
            <a:chExt cx="2757" cy="1381"/>
          </a:xfrm>
        </p:grpSpPr>
        <p:sp>
          <p:nvSpPr>
            <p:cNvPr id="1033" name="Oval 7"/>
            <p:cNvSpPr>
              <a:spLocks noChangeArrowheads="1"/>
            </p:cNvSpPr>
            <p:nvPr/>
          </p:nvSpPr>
          <p:spPr bwMode="auto">
            <a:xfrm>
              <a:off x="2896" y="1701"/>
              <a:ext cx="2669" cy="852"/>
            </a:xfrm>
            <a:prstGeom prst="ellipse">
              <a:avLst/>
            </a:prstGeom>
            <a:solidFill>
              <a:schemeClr val="accent1"/>
            </a:solidFill>
            <a:ln w="57150">
              <a:solidFill>
                <a:srgbClr val="110A28"/>
              </a:solidFill>
              <a:prstDash val="sysDot"/>
              <a:round/>
              <a:headEnd/>
              <a:tailEnd/>
            </a:ln>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1026" name="Object 8"/>
            <p:cNvGraphicFramePr>
              <a:graphicFrameLocks noChangeAspect="1"/>
            </p:cNvGraphicFramePr>
            <p:nvPr/>
          </p:nvGraphicFramePr>
          <p:xfrm>
            <a:off x="4084" y="2172"/>
            <a:ext cx="259" cy="910"/>
          </p:xfrm>
          <a:graphic>
            <a:graphicData uri="http://schemas.openxmlformats.org/presentationml/2006/ole">
              <mc:AlternateContent xmlns:mc="http://schemas.openxmlformats.org/markup-compatibility/2006">
                <mc:Choice xmlns:v="urn:schemas-microsoft-com:vml" Requires="v">
                  <p:oleObj spid="_x0000_s44073" name="剪辑" r:id="rId5" imgW="483718" imgH="1185977" progId="MS_ClipArt_Gallery.2">
                    <p:embed/>
                  </p:oleObj>
                </mc:Choice>
                <mc:Fallback>
                  <p:oleObj name="剪辑" r:id="rId5" imgW="483718" imgH="1185977" progId="MS_ClipArt_Gallery.2">
                    <p:embed/>
                    <p:pic>
                      <p:nvPicPr>
                        <p:cNvPr id="1026" name="Object 8"/>
                        <p:cNvPicPr>
                          <a:picLocks noChangeAspect="1" noChangeArrowheads="1"/>
                        </p:cNvPicPr>
                        <p:nvPr/>
                      </p:nvPicPr>
                      <p:blipFill>
                        <a:blip r:embed="rId4">
                          <a:lum bright="94000" contrast="100000"/>
                          <a:extLst>
                            <a:ext uri="{28A0092B-C50C-407E-A947-70E740481C1C}">
                              <a14:useLocalDpi xmlns:a14="http://schemas.microsoft.com/office/drawing/2010/main" val="0"/>
                            </a:ext>
                          </a:extLst>
                        </a:blip>
                        <a:srcRect/>
                        <a:stretch>
                          <a:fillRect/>
                        </a:stretch>
                      </p:blipFill>
                      <p:spPr bwMode="auto">
                        <a:xfrm>
                          <a:off x="4084" y="2172"/>
                          <a:ext cx="259" cy="910"/>
                        </a:xfrm>
                        <a:prstGeom prst="rect">
                          <a:avLst/>
                        </a:prstGeom>
                        <a:noFill/>
                        <a:extLst>
                          <a:ext uri="{909E8E84-426E-40DD-AFC4-6F175D3DCCD1}">
                            <a14:hiddenFill xmlns:a14="http://schemas.microsoft.com/office/drawing/2010/main">
                              <a:solidFill>
                                <a:srgbClr val="CCCC00"/>
                              </a:solidFill>
                            </a14:hiddenFill>
                          </a:ext>
                        </a:extLst>
                      </p:spPr>
                    </p:pic>
                  </p:oleObj>
                </mc:Fallback>
              </mc:AlternateContent>
            </a:graphicData>
          </a:graphic>
        </p:graphicFrame>
        <p:grpSp>
          <p:nvGrpSpPr>
            <p:cNvPr id="1034" name="Group 9"/>
            <p:cNvGrpSpPr>
              <a:grpSpLocks/>
            </p:cNvGrpSpPr>
            <p:nvPr/>
          </p:nvGrpSpPr>
          <p:grpSpPr bwMode="auto">
            <a:xfrm>
              <a:off x="2838" y="1810"/>
              <a:ext cx="2757" cy="417"/>
              <a:chOff x="2798" y="1806"/>
              <a:chExt cx="2757" cy="417"/>
            </a:xfrm>
          </p:grpSpPr>
          <p:sp>
            <p:nvSpPr>
              <p:cNvPr id="1035" name="Freeform 10"/>
              <p:cNvSpPr>
                <a:spLocks/>
              </p:cNvSpPr>
              <p:nvPr/>
            </p:nvSpPr>
            <p:spPr bwMode="auto">
              <a:xfrm>
                <a:off x="2798" y="1840"/>
                <a:ext cx="1371" cy="383"/>
              </a:xfrm>
              <a:custGeom>
                <a:avLst/>
                <a:gdLst>
                  <a:gd name="T0" fmla="*/ 1371 w 1371"/>
                  <a:gd name="T1" fmla="*/ 383 h 383"/>
                  <a:gd name="T2" fmla="*/ 990 w 1371"/>
                  <a:gd name="T3" fmla="*/ 75 h 383"/>
                  <a:gd name="T4" fmla="*/ 447 w 1371"/>
                  <a:gd name="T5" fmla="*/ 51 h 383"/>
                  <a:gd name="T6" fmla="*/ 0 w 1371"/>
                  <a:gd name="T7" fmla="*/ 383 h 383"/>
                  <a:gd name="T8" fmla="*/ 0 60000 65536"/>
                  <a:gd name="T9" fmla="*/ 0 60000 65536"/>
                  <a:gd name="T10" fmla="*/ 0 60000 65536"/>
                  <a:gd name="T11" fmla="*/ 0 60000 65536"/>
                  <a:gd name="T12" fmla="*/ 0 w 1371"/>
                  <a:gd name="T13" fmla="*/ 0 h 383"/>
                  <a:gd name="T14" fmla="*/ 1371 w 1371"/>
                  <a:gd name="T15" fmla="*/ 383 h 383"/>
                </a:gdLst>
                <a:ahLst/>
                <a:cxnLst>
                  <a:cxn ang="T8">
                    <a:pos x="T0" y="T1"/>
                  </a:cxn>
                  <a:cxn ang="T9">
                    <a:pos x="T2" y="T3"/>
                  </a:cxn>
                  <a:cxn ang="T10">
                    <a:pos x="T4" y="T5"/>
                  </a:cxn>
                  <a:cxn ang="T11">
                    <a:pos x="T6" y="T7"/>
                  </a:cxn>
                </a:cxnLst>
                <a:rect l="T12" t="T13" r="T14" b="T15"/>
                <a:pathLst>
                  <a:path w="1371" h="383">
                    <a:moveTo>
                      <a:pt x="1371" y="383"/>
                    </a:moveTo>
                    <a:cubicBezTo>
                      <a:pt x="1257" y="256"/>
                      <a:pt x="1144" y="130"/>
                      <a:pt x="990" y="75"/>
                    </a:cubicBezTo>
                    <a:cubicBezTo>
                      <a:pt x="836" y="20"/>
                      <a:pt x="612" y="0"/>
                      <a:pt x="447" y="51"/>
                    </a:cubicBezTo>
                    <a:cubicBezTo>
                      <a:pt x="282" y="102"/>
                      <a:pt x="91" y="211"/>
                      <a:pt x="0" y="383"/>
                    </a:cubicBezTo>
                  </a:path>
                </a:pathLst>
              </a:custGeom>
              <a:noFill/>
              <a:ln w="38100">
                <a:solidFill>
                  <a:srgbClr val="110A28"/>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036" name="Freeform 11"/>
              <p:cNvSpPr>
                <a:spLocks/>
              </p:cNvSpPr>
              <p:nvPr/>
            </p:nvSpPr>
            <p:spPr bwMode="auto">
              <a:xfrm flipH="1">
                <a:off x="4184" y="1806"/>
                <a:ext cx="1371" cy="383"/>
              </a:xfrm>
              <a:custGeom>
                <a:avLst/>
                <a:gdLst>
                  <a:gd name="T0" fmla="*/ 1371 w 1371"/>
                  <a:gd name="T1" fmla="*/ 383 h 383"/>
                  <a:gd name="T2" fmla="*/ 990 w 1371"/>
                  <a:gd name="T3" fmla="*/ 75 h 383"/>
                  <a:gd name="T4" fmla="*/ 447 w 1371"/>
                  <a:gd name="T5" fmla="*/ 51 h 383"/>
                  <a:gd name="T6" fmla="*/ 0 w 1371"/>
                  <a:gd name="T7" fmla="*/ 383 h 383"/>
                  <a:gd name="T8" fmla="*/ 0 60000 65536"/>
                  <a:gd name="T9" fmla="*/ 0 60000 65536"/>
                  <a:gd name="T10" fmla="*/ 0 60000 65536"/>
                  <a:gd name="T11" fmla="*/ 0 60000 65536"/>
                  <a:gd name="T12" fmla="*/ 0 w 1371"/>
                  <a:gd name="T13" fmla="*/ 0 h 383"/>
                  <a:gd name="T14" fmla="*/ 1371 w 1371"/>
                  <a:gd name="T15" fmla="*/ 383 h 383"/>
                </a:gdLst>
                <a:ahLst/>
                <a:cxnLst>
                  <a:cxn ang="T8">
                    <a:pos x="T0" y="T1"/>
                  </a:cxn>
                  <a:cxn ang="T9">
                    <a:pos x="T2" y="T3"/>
                  </a:cxn>
                  <a:cxn ang="T10">
                    <a:pos x="T4" y="T5"/>
                  </a:cxn>
                  <a:cxn ang="T11">
                    <a:pos x="T6" y="T7"/>
                  </a:cxn>
                </a:cxnLst>
                <a:rect l="T12" t="T13" r="T14" b="T15"/>
                <a:pathLst>
                  <a:path w="1371" h="383">
                    <a:moveTo>
                      <a:pt x="1371" y="383"/>
                    </a:moveTo>
                    <a:cubicBezTo>
                      <a:pt x="1257" y="256"/>
                      <a:pt x="1144" y="130"/>
                      <a:pt x="990" y="75"/>
                    </a:cubicBezTo>
                    <a:cubicBezTo>
                      <a:pt x="836" y="20"/>
                      <a:pt x="612" y="0"/>
                      <a:pt x="447" y="51"/>
                    </a:cubicBezTo>
                    <a:cubicBezTo>
                      <a:pt x="282" y="102"/>
                      <a:pt x="91" y="211"/>
                      <a:pt x="0" y="383"/>
                    </a:cubicBezTo>
                  </a:path>
                </a:pathLst>
              </a:custGeom>
              <a:noFill/>
              <a:ln w="38100">
                <a:solidFill>
                  <a:srgbClr val="110A28"/>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
        <p:nvSpPr>
          <p:cNvPr id="1031" name="Rectangle 12"/>
          <p:cNvSpPr>
            <a:spLocks noChangeArrowheads="1"/>
          </p:cNvSpPr>
          <p:nvPr/>
        </p:nvSpPr>
        <p:spPr bwMode="auto">
          <a:xfrm>
            <a:off x="6167438" y="4724400"/>
            <a:ext cx="4500562"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Char char="n"/>
            </a:pPr>
            <a:r>
              <a:rPr lang="zh-CN" altLang="en-US" sz="2400"/>
              <a:t>全向传播（</a:t>
            </a:r>
            <a:r>
              <a:rPr lang="en-US" altLang="zh-CN" sz="2400"/>
              <a:t>Omnidirectional</a:t>
            </a:r>
            <a:r>
              <a:rPr lang="zh-CN" altLang="en-US" sz="2400"/>
              <a:t>）</a:t>
            </a:r>
          </a:p>
          <a:p>
            <a:pPr lvl="1" eaLnBrk="1" hangingPunct="1">
              <a:spcBef>
                <a:spcPct val="20000"/>
              </a:spcBef>
              <a:buClr>
                <a:schemeClr val="hlink"/>
              </a:buClr>
              <a:buSzPct val="55000"/>
              <a:buFont typeface="Wingdings" panose="05000000000000000000" pitchFamily="2" charset="2"/>
              <a:buChar char="n"/>
            </a:pPr>
            <a:r>
              <a:rPr lang="zh-CN" altLang="en-US" sz="2000"/>
              <a:t>信号沿所有方向传播</a:t>
            </a:r>
          </a:p>
          <a:p>
            <a:pPr lvl="1" eaLnBrk="1" hangingPunct="1">
              <a:spcBef>
                <a:spcPct val="20000"/>
              </a:spcBef>
              <a:buClr>
                <a:schemeClr val="hlink"/>
              </a:buClr>
              <a:buSzPct val="55000"/>
              <a:buFont typeface="Wingdings" panose="05000000000000000000" pitchFamily="2" charset="2"/>
              <a:buChar char="n"/>
            </a:pPr>
            <a:r>
              <a:rPr lang="zh-CN" altLang="en-US" sz="2000"/>
              <a:t>可被所有的天线接收</a:t>
            </a:r>
          </a:p>
          <a:p>
            <a:pPr lvl="1" eaLnBrk="1" hangingPunct="1">
              <a:spcBef>
                <a:spcPct val="20000"/>
              </a:spcBef>
              <a:buClr>
                <a:schemeClr val="hlink"/>
              </a:buClr>
              <a:buSzPct val="55000"/>
              <a:buFont typeface="Wingdings" panose="05000000000000000000" pitchFamily="2" charset="2"/>
              <a:buChar char="n"/>
            </a:pPr>
            <a:r>
              <a:rPr lang="zh-CN" altLang="en-US" sz="2000"/>
              <a:t>发射设备和接收设备不必在物理上对准</a:t>
            </a:r>
          </a:p>
        </p:txBody>
      </p:sp>
      <p:sp>
        <p:nvSpPr>
          <p:cNvPr id="1032" name="Rectangle 13"/>
          <p:cNvSpPr>
            <a:spLocks noChangeArrowheads="1"/>
          </p:cNvSpPr>
          <p:nvPr/>
        </p:nvSpPr>
        <p:spPr bwMode="auto">
          <a:xfrm>
            <a:off x="1919289" y="4724401"/>
            <a:ext cx="4103687"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20000"/>
              </a:spcBef>
              <a:buClr>
                <a:schemeClr val="folHlink"/>
              </a:buClr>
              <a:buSzPct val="60000"/>
              <a:buFont typeface="Wingdings" panose="05000000000000000000" pitchFamily="2" charset="2"/>
              <a:buChar char="n"/>
            </a:pPr>
            <a:r>
              <a:rPr lang="zh-CN" altLang="en-US" sz="2400"/>
              <a:t>定向传播（</a:t>
            </a:r>
            <a:r>
              <a:rPr lang="en-US" altLang="zh-CN" sz="2400"/>
              <a:t>directional</a:t>
            </a:r>
            <a:r>
              <a:rPr lang="zh-CN" altLang="en-US" sz="2400"/>
              <a:t>）</a:t>
            </a:r>
          </a:p>
          <a:p>
            <a:pPr lvl="1" eaLnBrk="1" hangingPunct="1">
              <a:spcBef>
                <a:spcPct val="20000"/>
              </a:spcBef>
              <a:buClr>
                <a:schemeClr val="hlink"/>
              </a:buClr>
              <a:buSzPct val="55000"/>
              <a:buFont typeface="Wingdings" panose="05000000000000000000" pitchFamily="2" charset="2"/>
              <a:buChar char="n"/>
            </a:pPr>
            <a:r>
              <a:rPr lang="zh-CN" altLang="en-US" sz="2000"/>
              <a:t>天线把所有的能量集中于一小束电磁波</a:t>
            </a:r>
          </a:p>
        </p:txBody>
      </p:sp>
    </p:spTree>
    <p:extLst>
      <p:ext uri="{BB962C8B-B14F-4D97-AF65-F5344CB8AC3E}">
        <p14:creationId xmlns:p14="http://schemas.microsoft.com/office/powerpoint/2010/main" val="1230373538"/>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0" y="1738771"/>
            <a:ext cx="12192000" cy="1108027"/>
          </a:xfrm>
          <a:solidFill>
            <a:schemeClr val="accent1"/>
          </a:solidFill>
        </p:spPr>
        <p:txBody>
          <a:bodyPr>
            <a:normAutofit/>
          </a:bodyPr>
          <a:lstStyle/>
          <a:p>
            <a:pPr algn="ctr"/>
            <a:r>
              <a:rPr lang="zh-CN" altLang="en-US" sz="4800" b="1" dirty="0">
                <a:solidFill>
                  <a:schemeClr val="bg1"/>
                </a:solidFill>
              </a:rPr>
              <a:t>如何计算路径损耗？</a:t>
            </a:r>
          </a:p>
        </p:txBody>
      </p:sp>
      <p:sp>
        <p:nvSpPr>
          <p:cNvPr id="3" name="内容占位符 2"/>
          <p:cNvSpPr>
            <a:spLocks noGrp="1"/>
          </p:cNvSpPr>
          <p:nvPr>
            <p:ph idx="4294967295"/>
          </p:nvPr>
        </p:nvSpPr>
        <p:spPr>
          <a:xfrm>
            <a:off x="1442561" y="3526651"/>
            <a:ext cx="8984751" cy="1851261"/>
          </a:xfrm>
        </p:spPr>
        <p:txBody>
          <a:bodyPr/>
          <a:lstStyle/>
          <a:p>
            <a:pPr marL="0" indent="0">
              <a:buNone/>
            </a:pPr>
            <a:r>
              <a:rPr lang="zh-CN" altLang="en-US" sz="3200" b="1" dirty="0">
                <a:latin typeface="微软雅黑" panose="020B0503020204020204" pitchFamily="34" charset="-122"/>
              </a:rPr>
              <a:t>假设</a:t>
            </a:r>
            <a:r>
              <a:rPr lang="zh-CN" altLang="en-US" b="1" dirty="0">
                <a:latin typeface="微软雅黑" panose="020B0503020204020204" pitchFamily="34" charset="-122"/>
              </a:rPr>
              <a:t>  </a:t>
            </a:r>
            <a:endParaRPr lang="en-US" altLang="zh-CN" b="1" dirty="0">
              <a:latin typeface="微软雅黑" panose="020B0503020204020204" pitchFamily="34" charset="-122"/>
            </a:endParaRPr>
          </a:p>
          <a:p>
            <a:pPr marL="0" indent="0">
              <a:buNone/>
            </a:pPr>
            <a:r>
              <a:rPr lang="zh-CN" altLang="zh-CN" dirty="0">
                <a:latin typeface="微软雅黑" panose="020B0503020204020204" pitchFamily="34" charset="-122"/>
              </a:rPr>
              <a:t>发射天线为各向均匀辐射</a:t>
            </a:r>
            <a:endParaRPr lang="en-US" altLang="zh-CN" dirty="0">
              <a:latin typeface="微软雅黑" panose="020B0503020204020204" pitchFamily="34" charset="-122"/>
            </a:endParaRPr>
          </a:p>
          <a:p>
            <a:pPr marL="0" indent="0">
              <a:buNone/>
            </a:pPr>
            <a:r>
              <a:rPr lang="zh-CN" altLang="en-US" dirty="0">
                <a:latin typeface="微软雅黑" panose="020B0503020204020204" pitchFamily="34" charset="-122"/>
              </a:rPr>
              <a:t>只存在电磁波能量扩散引起的传播损耗</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344" y="3574691"/>
            <a:ext cx="1803221" cy="1803221"/>
          </a:xfrm>
          <a:prstGeom prst="rect">
            <a:avLst/>
          </a:prstGeom>
        </p:spPr>
      </p:pic>
      <p:cxnSp>
        <p:nvCxnSpPr>
          <p:cNvPr id="5" name="直接连接符 4"/>
          <p:cNvCxnSpPr/>
          <p:nvPr/>
        </p:nvCxnSpPr>
        <p:spPr>
          <a:xfrm>
            <a:off x="1412712" y="3693469"/>
            <a:ext cx="0" cy="1546746"/>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13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对象 11"/>
          <p:cNvGraphicFramePr>
            <a:graphicFrameLocks noChangeAspect="1"/>
          </p:cNvGraphicFramePr>
          <p:nvPr>
            <p:extLst>
              <p:ext uri="{D42A27DB-BD31-4B8C-83A1-F6EECF244321}">
                <p14:modId xmlns:p14="http://schemas.microsoft.com/office/powerpoint/2010/main" val="2904803340"/>
              </p:ext>
            </p:extLst>
          </p:nvPr>
        </p:nvGraphicFramePr>
        <p:xfrm>
          <a:off x="4494301" y="1545584"/>
          <a:ext cx="2485625" cy="1150066"/>
        </p:xfrm>
        <a:graphic>
          <a:graphicData uri="http://schemas.openxmlformats.org/presentationml/2006/ole">
            <mc:AlternateContent xmlns:mc="http://schemas.openxmlformats.org/markup-compatibility/2006">
              <mc:Choice xmlns:v="urn:schemas-microsoft-com:vml" Requires="v">
                <p:oleObj spid="_x0000_s25349" name="Equation" r:id="rId4" imgW="850680" imgH="393480" progId="Equation.DSMT4">
                  <p:embed/>
                </p:oleObj>
              </mc:Choice>
              <mc:Fallback>
                <p:oleObj name="Equation" r:id="rId4" imgW="850680" imgH="393480" progId="Equation.DSMT4">
                  <p:embed/>
                  <p:pic>
                    <p:nvPicPr>
                      <p:cNvPr id="12" name="对象 11"/>
                      <p:cNvPicPr/>
                      <p:nvPr/>
                    </p:nvPicPr>
                    <p:blipFill>
                      <a:blip r:embed="rId5"/>
                      <a:stretch>
                        <a:fillRect/>
                      </a:stretch>
                    </p:blipFill>
                    <p:spPr>
                      <a:xfrm>
                        <a:off x="4494301" y="1545584"/>
                        <a:ext cx="2485625" cy="1150066"/>
                      </a:xfrm>
                      <a:prstGeom prst="rect">
                        <a:avLst/>
                      </a:prstGeom>
                    </p:spPr>
                  </p:pic>
                </p:oleObj>
              </mc:Fallback>
            </mc:AlternateContent>
          </a:graphicData>
        </a:graphic>
      </p:graphicFrame>
      <p:sp>
        <p:nvSpPr>
          <p:cNvPr id="14" name="文本框 13"/>
          <p:cNvSpPr txBox="1"/>
          <p:nvPr/>
        </p:nvSpPr>
        <p:spPr>
          <a:xfrm>
            <a:off x="4907717" y="4258212"/>
            <a:ext cx="2175612" cy="646331"/>
          </a:xfrm>
          <a:prstGeom prst="rect">
            <a:avLst/>
          </a:prstGeom>
          <a:noFill/>
        </p:spPr>
        <p:txBody>
          <a:bodyPr wrap="square" rtlCol="0">
            <a:spAutoFit/>
          </a:bodyPr>
          <a:lstStyle/>
          <a:p>
            <a:pPr algn="ctr"/>
            <a:r>
              <a:rPr lang="en-US" altLang="zh-CN" sz="3600" i="1" dirty="0" err="1">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3600" i="1" baseline="-25000" dirty="0" err="1">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600"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600" i="1" dirty="0">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3600" i="1" dirty="0" err="1">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3600" i="1" baseline="-25000" dirty="0" err="1">
                <a:latin typeface="Times New Roman" panose="02020603050405020304" pitchFamily="18" charset="0"/>
                <a:ea typeface="微软雅黑" panose="020B0503020204020204" pitchFamily="34" charset="-122"/>
                <a:cs typeface="Times New Roman" panose="02020603050405020304" pitchFamily="18" charset="0"/>
              </a:rPr>
              <a:t>r</a:t>
            </a:r>
            <a:endParaRPr lang="zh-CN" altLang="en-US" sz="3600" i="1"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组合 1"/>
          <p:cNvGrpSpPr/>
          <p:nvPr/>
        </p:nvGrpSpPr>
        <p:grpSpPr>
          <a:xfrm>
            <a:off x="751107" y="1788101"/>
            <a:ext cx="4284171" cy="4159876"/>
            <a:chOff x="751107" y="1760090"/>
            <a:chExt cx="4284171" cy="4159876"/>
          </a:xfrm>
        </p:grpSpPr>
        <p:sp>
          <p:nvSpPr>
            <p:cNvPr id="5" name="椭圆 4"/>
            <p:cNvSpPr/>
            <p:nvPr/>
          </p:nvSpPr>
          <p:spPr>
            <a:xfrm>
              <a:off x="751107" y="1760090"/>
              <a:ext cx="4159876" cy="4159876"/>
            </a:xfrm>
            <a:prstGeom prst="ellipse">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6" name="椭圆 5"/>
            <p:cNvSpPr/>
            <p:nvPr/>
          </p:nvSpPr>
          <p:spPr>
            <a:xfrm>
              <a:off x="1285707" y="2277985"/>
              <a:ext cx="3090674" cy="3124084"/>
            </a:xfrm>
            <a:prstGeom prst="ellipse">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7" name="椭圆 6"/>
            <p:cNvSpPr/>
            <p:nvPr/>
          </p:nvSpPr>
          <p:spPr>
            <a:xfrm>
              <a:off x="2037200" y="3071587"/>
              <a:ext cx="1587688" cy="1536880"/>
            </a:xfrm>
            <a:prstGeom prst="ellipse">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8" name="椭圆 7"/>
            <p:cNvSpPr/>
            <p:nvPr/>
          </p:nvSpPr>
          <p:spPr>
            <a:xfrm>
              <a:off x="2747332" y="3756315"/>
              <a:ext cx="167425" cy="167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9" name="椭圆 8"/>
            <p:cNvSpPr/>
            <p:nvPr/>
          </p:nvSpPr>
          <p:spPr>
            <a:xfrm>
              <a:off x="4174740" y="2247340"/>
              <a:ext cx="167425" cy="1674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微软雅黑" panose="020B0503020204020204" pitchFamily="34" charset="-122"/>
                <a:ea typeface="微软雅黑" panose="020B0503020204020204" pitchFamily="34" charset="-122"/>
              </a:endParaRPr>
            </a:p>
          </p:txBody>
        </p:sp>
        <p:cxnSp>
          <p:nvCxnSpPr>
            <p:cNvPr id="10" name="直接连接符 9"/>
            <p:cNvCxnSpPr>
              <a:stCxn id="9" idx="3"/>
              <a:endCxn id="8" idx="7"/>
            </p:cNvCxnSpPr>
            <p:nvPr/>
          </p:nvCxnSpPr>
          <p:spPr>
            <a:xfrm flipH="1">
              <a:off x="2890238" y="2390246"/>
              <a:ext cx="1309021" cy="1390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339910" y="3936620"/>
              <a:ext cx="1004552" cy="46166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辐射</a:t>
              </a:r>
            </a:p>
          </p:txBody>
        </p:sp>
        <p:sp>
          <p:nvSpPr>
            <p:cNvPr id="13" name="任意多边形 12"/>
            <p:cNvSpPr/>
            <p:nvPr/>
          </p:nvSpPr>
          <p:spPr>
            <a:xfrm rot="1133992">
              <a:off x="4477852" y="3929690"/>
              <a:ext cx="557426" cy="1062006"/>
            </a:xfrm>
            <a:custGeom>
              <a:avLst/>
              <a:gdLst>
                <a:gd name="connsiteX0" fmla="*/ 109751 w 557426"/>
                <a:gd name="connsiteY0" fmla="*/ 1362 h 1062006"/>
                <a:gd name="connsiteX1" fmla="*/ 557426 w 557426"/>
                <a:gd name="connsiteY1" fmla="*/ 425224 h 1062006"/>
                <a:gd name="connsiteX2" fmla="*/ 109751 w 557426"/>
                <a:gd name="connsiteY2" fmla="*/ 1058637 h 1062006"/>
                <a:gd name="connsiteX3" fmla="*/ 185951 w 557426"/>
                <a:gd name="connsiteY3" fmla="*/ 668112 h 1062006"/>
                <a:gd name="connsiteX4" fmla="*/ 213 w 557426"/>
                <a:gd name="connsiteY4" fmla="*/ 487137 h 1062006"/>
                <a:gd name="connsiteX5" fmla="*/ 228813 w 557426"/>
                <a:gd name="connsiteY5" fmla="*/ 296637 h 1062006"/>
                <a:gd name="connsiteX6" fmla="*/ 109751 w 557426"/>
                <a:gd name="connsiteY6" fmla="*/ 1362 h 106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426" h="1062006">
                  <a:moveTo>
                    <a:pt x="109751" y="1362"/>
                  </a:moveTo>
                  <a:cubicBezTo>
                    <a:pt x="164520" y="22793"/>
                    <a:pt x="557426" y="249012"/>
                    <a:pt x="557426" y="425224"/>
                  </a:cubicBezTo>
                  <a:cubicBezTo>
                    <a:pt x="557426" y="601436"/>
                    <a:pt x="171663" y="1018156"/>
                    <a:pt x="109751" y="1058637"/>
                  </a:cubicBezTo>
                  <a:cubicBezTo>
                    <a:pt x="47839" y="1099118"/>
                    <a:pt x="204207" y="763362"/>
                    <a:pt x="185951" y="668112"/>
                  </a:cubicBezTo>
                  <a:cubicBezTo>
                    <a:pt x="167695" y="572862"/>
                    <a:pt x="-6931" y="549049"/>
                    <a:pt x="213" y="487137"/>
                  </a:cubicBezTo>
                  <a:cubicBezTo>
                    <a:pt x="7357" y="425225"/>
                    <a:pt x="210557" y="376012"/>
                    <a:pt x="228813" y="296637"/>
                  </a:cubicBezTo>
                  <a:cubicBezTo>
                    <a:pt x="247069" y="217262"/>
                    <a:pt x="54982" y="-20069"/>
                    <a:pt x="109751" y="1362"/>
                  </a:cubicBezTo>
                  <a:close/>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2545229" y="3225421"/>
              <a:ext cx="568947" cy="461665"/>
            </a:xfrm>
            <a:prstGeom prst="rect">
              <a:avLst/>
            </a:prstGeom>
            <a:noFill/>
          </p:spPr>
          <p:txBody>
            <a:bodyPr wrap="square" rtlCol="0">
              <a:spAutoFit/>
            </a:bodyPr>
            <a:lstStyle/>
            <a:p>
              <a:pPr algn="ct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t</a:t>
              </a:r>
              <a:endParaRPr lang="zh-CN" altLang="en-US" sz="2400" b="1" i="1" baseline="-25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15"/>
            <p:cNvSpPr txBox="1"/>
            <p:nvPr/>
          </p:nvSpPr>
          <p:spPr>
            <a:xfrm>
              <a:off x="3133057" y="2695650"/>
              <a:ext cx="568947" cy="461665"/>
            </a:xfrm>
            <a:prstGeom prst="rect">
              <a:avLst/>
            </a:prstGeom>
            <a:noFill/>
          </p:spPr>
          <p:txBody>
            <a:bodyPr wrap="square" rtlCol="0">
              <a:spAutoFit/>
            </a:bodyPr>
            <a:lstStyle/>
            <a:p>
              <a:pPr algn="ct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24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7" name="椭圆 16"/>
          <p:cNvSpPr/>
          <p:nvPr/>
        </p:nvSpPr>
        <p:spPr>
          <a:xfrm>
            <a:off x="7622892" y="1788101"/>
            <a:ext cx="4159876" cy="4159876"/>
          </a:xfrm>
          <a:prstGeom prst="ellipse">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微软雅黑" panose="020B0503020204020204" pitchFamily="34" charset="-122"/>
              <a:ea typeface="微软雅黑" panose="020B0503020204020204" pitchFamily="34" charset="-122"/>
            </a:endParaRPr>
          </a:p>
        </p:txBody>
      </p:sp>
      <p:sp>
        <p:nvSpPr>
          <p:cNvPr id="18" name="椭圆 17"/>
          <p:cNvSpPr/>
          <p:nvPr/>
        </p:nvSpPr>
        <p:spPr>
          <a:xfrm>
            <a:off x="7601121" y="3079362"/>
            <a:ext cx="4159876" cy="1669142"/>
          </a:xfrm>
          <a:prstGeom prst="ellipse">
            <a:avLst/>
          </a:prstGeom>
          <a:no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latin typeface="微软雅黑" panose="020B0503020204020204" pitchFamily="34" charset="-122"/>
              <a:ea typeface="微软雅黑" panose="020B0503020204020204" pitchFamily="34" charset="-122"/>
            </a:endParaRPr>
          </a:p>
        </p:txBody>
      </p:sp>
      <p:cxnSp>
        <p:nvCxnSpPr>
          <p:cNvPr id="19" name="直接连接符 18"/>
          <p:cNvCxnSpPr>
            <a:stCxn id="18" idx="2"/>
            <a:endCxn id="18" idx="6"/>
          </p:cNvCxnSpPr>
          <p:nvPr/>
        </p:nvCxnSpPr>
        <p:spPr>
          <a:xfrm>
            <a:off x="7601121" y="3913933"/>
            <a:ext cx="415987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6"/>
          <a:stretch>
            <a:fillRect/>
          </a:stretch>
        </p:blipFill>
        <p:spPr>
          <a:xfrm>
            <a:off x="9476183" y="3884678"/>
            <a:ext cx="453294" cy="895641"/>
          </a:xfrm>
          <a:prstGeom prst="rect">
            <a:avLst/>
          </a:prstGeom>
        </p:spPr>
      </p:pic>
      <p:sp>
        <p:nvSpPr>
          <p:cNvPr id="21" name="椭圆 20"/>
          <p:cNvSpPr/>
          <p:nvPr/>
        </p:nvSpPr>
        <p:spPr>
          <a:xfrm rot="17618955">
            <a:off x="9917222" y="1731046"/>
            <a:ext cx="854429" cy="1384893"/>
          </a:xfrm>
          <a:prstGeom prst="ellipse">
            <a:avLst/>
          </a:prstGeom>
          <a:solidFill>
            <a:schemeClr val="accent1"/>
          </a:solidFill>
          <a:ln w="28575">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err="1">
                <a:latin typeface="微软雅黑" panose="020B0503020204020204" pitchFamily="34" charset="-122"/>
                <a:ea typeface="微软雅黑" panose="020B0503020204020204" pitchFamily="34" charset="-122"/>
              </a:rPr>
              <a:t>A</a:t>
            </a:r>
            <a:r>
              <a:rPr lang="en-US" altLang="zh-CN" sz="2800" baseline="-25000" dirty="0" err="1">
                <a:latin typeface="微软雅黑" panose="020B0503020204020204" pitchFamily="34" charset="-122"/>
                <a:ea typeface="微软雅黑" panose="020B0503020204020204" pitchFamily="34" charset="-122"/>
              </a:rPr>
              <a:t>r</a:t>
            </a:r>
            <a:endParaRPr lang="zh-CN" altLang="en-US" sz="2800" baseline="-25000" dirty="0">
              <a:latin typeface="微软雅黑" panose="020B0503020204020204" pitchFamily="34" charset="-122"/>
              <a:ea typeface="微软雅黑" panose="020B0503020204020204" pitchFamily="34" charset="-122"/>
            </a:endParaRPr>
          </a:p>
        </p:txBody>
      </p:sp>
      <p:cxnSp>
        <p:nvCxnSpPr>
          <p:cNvPr id="22" name="直接连接符 21"/>
          <p:cNvCxnSpPr>
            <a:stCxn id="21" idx="0"/>
            <a:endCxn id="20" idx="0"/>
          </p:cNvCxnSpPr>
          <p:nvPr/>
        </p:nvCxnSpPr>
        <p:spPr>
          <a:xfrm flipH="1">
            <a:off x="9702830" y="2145726"/>
            <a:ext cx="7313" cy="1738952"/>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21" idx="4"/>
            <a:endCxn id="20" idx="0"/>
          </p:cNvCxnSpPr>
          <p:nvPr/>
        </p:nvCxnSpPr>
        <p:spPr>
          <a:xfrm flipH="1">
            <a:off x="9702830" y="2701258"/>
            <a:ext cx="1275900" cy="118342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9155756" y="3050233"/>
            <a:ext cx="568947" cy="461665"/>
          </a:xfrm>
          <a:prstGeom prst="rect">
            <a:avLst/>
          </a:prstGeom>
          <a:noFill/>
        </p:spPr>
        <p:txBody>
          <a:bodyPr wrap="square" rtlCol="0">
            <a:spAutoFit/>
          </a:bodyPr>
          <a:lstStyle/>
          <a:p>
            <a:pPr algn="ct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24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24"/>
          <p:cNvSpPr txBox="1"/>
          <p:nvPr/>
        </p:nvSpPr>
        <p:spPr>
          <a:xfrm>
            <a:off x="10179013" y="3202633"/>
            <a:ext cx="568947" cy="461665"/>
          </a:xfrm>
          <a:prstGeom prst="rect">
            <a:avLst/>
          </a:prstGeom>
          <a:noFill/>
        </p:spPr>
        <p:txBody>
          <a:bodyPr wrap="square" rtlCol="0">
            <a:spAutoFit/>
          </a:bodyPr>
          <a:lstStyle/>
          <a:p>
            <a:pPr algn="ct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24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6" name="标题 25"/>
          <p:cNvSpPr>
            <a:spLocks noGrp="1"/>
          </p:cNvSpPr>
          <p:nvPr>
            <p:ph type="title"/>
          </p:nvPr>
        </p:nvSpPr>
        <p:spPr/>
        <p:txBody>
          <a:bodyPr>
            <a:normAutofit/>
          </a:bodyPr>
          <a:lstStyle/>
          <a:p>
            <a:r>
              <a:rPr lang="zh-CN" altLang="en-US" dirty="0"/>
              <a:t>自由空间传播损耗模型</a:t>
            </a:r>
          </a:p>
        </p:txBody>
      </p:sp>
    </p:spTree>
    <p:extLst>
      <p:ext uri="{BB962C8B-B14F-4D97-AF65-F5344CB8AC3E}">
        <p14:creationId xmlns:p14="http://schemas.microsoft.com/office/powerpoint/2010/main" val="4123300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487040356"/>
              </p:ext>
            </p:extLst>
          </p:nvPr>
        </p:nvGraphicFramePr>
        <p:xfrm>
          <a:off x="1061763" y="2016449"/>
          <a:ext cx="5684837" cy="1114425"/>
        </p:xfrm>
        <a:graphic>
          <a:graphicData uri="http://schemas.openxmlformats.org/presentationml/2006/ole">
            <mc:AlternateContent xmlns:mc="http://schemas.openxmlformats.org/markup-compatibility/2006">
              <mc:Choice xmlns:v="urn:schemas-microsoft-com:vml" Requires="v">
                <p:oleObj spid="_x0000_s46136" name="Equation" r:id="rId4" imgW="4533840" imgH="888840" progId="Equation.DSMT4">
                  <p:embed/>
                </p:oleObj>
              </mc:Choice>
              <mc:Fallback>
                <p:oleObj name="Equation" r:id="rId4" imgW="4533840" imgH="888840" progId="Equation.DSMT4">
                  <p:embed/>
                  <p:pic>
                    <p:nvPicPr>
                      <p:cNvPr id="19460" name="Object 2"/>
                      <p:cNvPicPr>
                        <a:picLocks noChangeAspect="1" noChangeArrowheads="1"/>
                      </p:cNvPicPr>
                      <p:nvPr/>
                    </p:nvPicPr>
                    <p:blipFill>
                      <a:blip r:embed="rId5"/>
                      <a:srcRect/>
                      <a:stretch>
                        <a:fillRect/>
                      </a:stretch>
                    </p:blipFill>
                    <p:spPr bwMode="auto">
                      <a:xfrm>
                        <a:off x="1061763" y="2016449"/>
                        <a:ext cx="5684837" cy="1114425"/>
                      </a:xfrm>
                      <a:prstGeom prst="rect">
                        <a:avLst/>
                      </a:prstGeom>
                      <a:noFill/>
                      <a:ln>
                        <a:noFill/>
                      </a:ln>
                    </p:spPr>
                  </p:pic>
                </p:oleObj>
              </mc:Fallback>
            </mc:AlternateContent>
          </a:graphicData>
        </a:graphic>
      </p:graphicFrame>
      <p:graphicFrame>
        <p:nvGraphicFramePr>
          <p:cNvPr id="3" name="Object 4"/>
          <p:cNvGraphicFramePr>
            <a:graphicFrameLocks noChangeAspect="1"/>
          </p:cNvGraphicFramePr>
          <p:nvPr>
            <p:extLst>
              <p:ext uri="{D42A27DB-BD31-4B8C-83A1-F6EECF244321}">
                <p14:modId xmlns:p14="http://schemas.microsoft.com/office/powerpoint/2010/main" val="1630700774"/>
              </p:ext>
            </p:extLst>
          </p:nvPr>
        </p:nvGraphicFramePr>
        <p:xfrm>
          <a:off x="8354977" y="4806293"/>
          <a:ext cx="2749441" cy="1459994"/>
        </p:xfrm>
        <a:graphic>
          <a:graphicData uri="http://schemas.openxmlformats.org/presentationml/2006/ole">
            <mc:AlternateContent xmlns:mc="http://schemas.openxmlformats.org/markup-compatibility/2006">
              <mc:Choice xmlns:v="urn:schemas-microsoft-com:vml" Requires="v">
                <p:oleObj spid="_x0000_s46137" name="Equation" r:id="rId6" imgW="2031840" imgH="1079280" progId="Equation.DSMT4">
                  <p:embed/>
                </p:oleObj>
              </mc:Choice>
              <mc:Fallback>
                <p:oleObj name="Equation" r:id="rId6" imgW="2031840" imgH="1079280" progId="Equation.DSMT4">
                  <p:embed/>
                  <p:pic>
                    <p:nvPicPr>
                      <p:cNvPr id="19462" name="Object 4"/>
                      <p:cNvPicPr>
                        <a:picLocks noChangeAspect="1" noChangeArrowheads="1"/>
                      </p:cNvPicPr>
                      <p:nvPr/>
                    </p:nvPicPr>
                    <p:blipFill>
                      <a:blip r:embed="rId7"/>
                      <a:srcRect/>
                      <a:stretch>
                        <a:fillRect/>
                      </a:stretch>
                    </p:blipFill>
                    <p:spPr bwMode="auto">
                      <a:xfrm>
                        <a:off x="8354977" y="4806293"/>
                        <a:ext cx="2749441" cy="1459994"/>
                      </a:xfrm>
                      <a:prstGeom prst="rect">
                        <a:avLst/>
                      </a:prstGeom>
                      <a:noFill/>
                      <a:ln>
                        <a:solidFill>
                          <a:srgbClr val="C00000"/>
                        </a:solidFill>
                      </a:ln>
                    </p:spPr>
                  </p:pic>
                </p:oleObj>
              </mc:Fallback>
            </mc:AlternateContent>
          </a:graphicData>
        </a:graphic>
      </p:graphicFrame>
      <p:sp>
        <p:nvSpPr>
          <p:cNvPr id="5" name="标题 4"/>
          <p:cNvSpPr>
            <a:spLocks noGrp="1"/>
          </p:cNvSpPr>
          <p:nvPr>
            <p:ph type="title"/>
          </p:nvPr>
        </p:nvSpPr>
        <p:spPr/>
        <p:txBody>
          <a:bodyPr>
            <a:normAutofit/>
          </a:bodyPr>
          <a:lstStyle/>
          <a:p>
            <a:r>
              <a:rPr lang="zh-CN" altLang="en-US" dirty="0">
                <a:latin typeface="微软雅黑" panose="020B0503020204020204" pitchFamily="34" charset="-122"/>
                <a:sym typeface="Symbol" pitchFamily="18" charset="2"/>
              </a:rPr>
              <a:t>自由空间传播</a:t>
            </a:r>
            <a:endParaRPr lang="zh-CN" altLang="en-US" dirty="0"/>
          </a:p>
        </p:txBody>
      </p:sp>
      <p:graphicFrame>
        <p:nvGraphicFramePr>
          <p:cNvPr id="10" name="Object 2"/>
          <p:cNvGraphicFramePr>
            <a:graphicFrameLocks noChangeAspect="1"/>
          </p:cNvGraphicFramePr>
          <p:nvPr>
            <p:extLst>
              <p:ext uri="{D42A27DB-BD31-4B8C-83A1-F6EECF244321}">
                <p14:modId xmlns:p14="http://schemas.microsoft.com/office/powerpoint/2010/main" val="3880199224"/>
              </p:ext>
            </p:extLst>
          </p:nvPr>
        </p:nvGraphicFramePr>
        <p:xfrm>
          <a:off x="6869460" y="1923916"/>
          <a:ext cx="3359150" cy="1273175"/>
        </p:xfrm>
        <a:graphic>
          <a:graphicData uri="http://schemas.openxmlformats.org/presentationml/2006/ole">
            <mc:AlternateContent xmlns:mc="http://schemas.openxmlformats.org/markup-compatibility/2006">
              <mc:Choice xmlns:v="urn:schemas-microsoft-com:vml" Requires="v">
                <p:oleObj spid="_x0000_s46138" name="Equation" r:id="rId8" imgW="2679480" imgH="1015920" progId="Equation.DSMT4">
                  <p:embed/>
                </p:oleObj>
              </mc:Choice>
              <mc:Fallback>
                <p:oleObj name="Equation" r:id="rId8" imgW="2679480" imgH="1015920" progId="Equation.DSMT4">
                  <p:embed/>
                  <p:pic>
                    <p:nvPicPr>
                      <p:cNvPr id="2" name="Object 2"/>
                      <p:cNvPicPr>
                        <a:picLocks noChangeAspect="1" noChangeArrowheads="1"/>
                      </p:cNvPicPr>
                      <p:nvPr/>
                    </p:nvPicPr>
                    <p:blipFill>
                      <a:blip r:embed="rId9"/>
                      <a:srcRect/>
                      <a:stretch>
                        <a:fillRect/>
                      </a:stretch>
                    </p:blipFill>
                    <p:spPr bwMode="auto">
                      <a:xfrm>
                        <a:off x="6869460" y="1923916"/>
                        <a:ext cx="3359150" cy="1273175"/>
                      </a:xfrm>
                      <a:prstGeom prst="rect">
                        <a:avLst/>
                      </a:prstGeom>
                      <a:noFill/>
                      <a:ln>
                        <a:noFill/>
                      </a:ln>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236488742"/>
              </p:ext>
            </p:extLst>
          </p:nvPr>
        </p:nvGraphicFramePr>
        <p:xfrm>
          <a:off x="3741227" y="3892896"/>
          <a:ext cx="3549650" cy="1258888"/>
        </p:xfrm>
        <a:graphic>
          <a:graphicData uri="http://schemas.openxmlformats.org/presentationml/2006/ole">
            <mc:AlternateContent xmlns:mc="http://schemas.openxmlformats.org/markup-compatibility/2006">
              <mc:Choice xmlns:v="urn:schemas-microsoft-com:vml" Requires="v">
                <p:oleObj spid="_x0000_s46139" name="Equation" r:id="rId10" imgW="2831760" imgH="1002960" progId="Equation.DSMT4">
                  <p:embed/>
                </p:oleObj>
              </mc:Choice>
              <mc:Fallback>
                <p:oleObj name="Equation" r:id="rId10" imgW="2831760" imgH="1002960" progId="Equation.DSMT4">
                  <p:embed/>
                  <p:pic>
                    <p:nvPicPr>
                      <p:cNvPr id="10" name="Object 2"/>
                      <p:cNvPicPr>
                        <a:picLocks noChangeAspect="1" noChangeArrowheads="1"/>
                      </p:cNvPicPr>
                      <p:nvPr/>
                    </p:nvPicPr>
                    <p:blipFill>
                      <a:blip r:embed="rId11"/>
                      <a:srcRect/>
                      <a:stretch>
                        <a:fillRect/>
                      </a:stretch>
                    </p:blipFill>
                    <p:spPr bwMode="auto">
                      <a:xfrm>
                        <a:off x="3741227" y="3892896"/>
                        <a:ext cx="3549650" cy="1258888"/>
                      </a:xfrm>
                      <a:prstGeom prst="rect">
                        <a:avLst/>
                      </a:prstGeom>
                      <a:noFill/>
                      <a:ln>
                        <a:noFill/>
                      </a:ln>
                    </p:spPr>
                  </p:pic>
                </p:oleObj>
              </mc:Fallback>
            </mc:AlternateContent>
          </a:graphicData>
        </a:graphic>
      </p:graphicFrame>
      <p:graphicFrame>
        <p:nvGraphicFramePr>
          <p:cNvPr id="12" name="Object 2"/>
          <p:cNvGraphicFramePr>
            <a:graphicFrameLocks noChangeAspect="1"/>
          </p:cNvGraphicFramePr>
          <p:nvPr>
            <p:extLst>
              <p:ext uri="{D42A27DB-BD31-4B8C-83A1-F6EECF244321}">
                <p14:modId xmlns:p14="http://schemas.microsoft.com/office/powerpoint/2010/main" val="2027407550"/>
              </p:ext>
            </p:extLst>
          </p:nvPr>
        </p:nvGraphicFramePr>
        <p:xfrm>
          <a:off x="3741227" y="5333621"/>
          <a:ext cx="2882900" cy="1195387"/>
        </p:xfrm>
        <a:graphic>
          <a:graphicData uri="http://schemas.openxmlformats.org/presentationml/2006/ole">
            <mc:AlternateContent xmlns:mc="http://schemas.openxmlformats.org/markup-compatibility/2006">
              <mc:Choice xmlns:v="urn:schemas-microsoft-com:vml" Requires="v">
                <p:oleObj spid="_x0000_s46140" name="Equation" r:id="rId12" imgW="2298600" imgH="952200" progId="Equation.DSMT4">
                  <p:embed/>
                </p:oleObj>
              </mc:Choice>
              <mc:Fallback>
                <p:oleObj name="Equation" r:id="rId12" imgW="2298600" imgH="952200" progId="Equation.DSMT4">
                  <p:embed/>
                  <p:pic>
                    <p:nvPicPr>
                      <p:cNvPr id="11" name="Object 2"/>
                      <p:cNvPicPr>
                        <a:picLocks noChangeAspect="1" noChangeArrowheads="1"/>
                      </p:cNvPicPr>
                      <p:nvPr/>
                    </p:nvPicPr>
                    <p:blipFill>
                      <a:blip r:embed="rId13"/>
                      <a:srcRect/>
                      <a:stretch>
                        <a:fillRect/>
                      </a:stretch>
                    </p:blipFill>
                    <p:spPr bwMode="auto">
                      <a:xfrm>
                        <a:off x="3741227" y="5333621"/>
                        <a:ext cx="2882900" cy="1195387"/>
                      </a:xfrm>
                      <a:prstGeom prst="rect">
                        <a:avLst/>
                      </a:prstGeom>
                      <a:noFill/>
                      <a:ln>
                        <a:noFill/>
                      </a:ln>
                    </p:spPr>
                  </p:pic>
                </p:oleObj>
              </mc:Fallback>
            </mc:AlternateContent>
          </a:graphicData>
        </a:graphic>
      </p:graphicFrame>
      <p:grpSp>
        <p:nvGrpSpPr>
          <p:cNvPr id="8" name="组合 7"/>
          <p:cNvGrpSpPr/>
          <p:nvPr/>
        </p:nvGrpSpPr>
        <p:grpSpPr>
          <a:xfrm flipV="1">
            <a:off x="2838938" y="3126785"/>
            <a:ext cx="1921027" cy="471699"/>
            <a:chOff x="2845593" y="4467226"/>
            <a:chExt cx="2194507" cy="538851"/>
          </a:xfrm>
        </p:grpSpPr>
        <p:cxnSp>
          <p:nvCxnSpPr>
            <p:cNvPr id="9" name="直接连接符 8"/>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4934637" y="4900614"/>
              <a:ext cx="105463" cy="10546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125346" y="3297477"/>
            <a:ext cx="1818320" cy="532582"/>
          </a:xfrm>
          <a:prstGeom prst="rect">
            <a:avLst/>
          </a:prstGeom>
          <a:noFill/>
        </p:spPr>
        <p:txBody>
          <a:bodyPr wrap="square" rtlCol="0">
            <a:spAutoFit/>
          </a:bodyPr>
          <a:lstStyle/>
          <a:p>
            <a:pPr algn="ctr">
              <a:lnSpc>
                <a:spcPct val="110000"/>
              </a:lnSpc>
            </a:pPr>
            <a:r>
              <a:rPr lang="zh-CN" altLang="en-US" sz="2800" b="1" dirty="0">
                <a:latin typeface="Arial" panose="020B0604020202020204" pitchFamily="34" charset="0"/>
                <a:ea typeface="微软雅黑" panose="020B0503020204020204" pitchFamily="34" charset="-122"/>
                <a:cs typeface="Arial" panose="020B0604020202020204" pitchFamily="34" charset="0"/>
              </a:rPr>
              <a:t>球面面积</a:t>
            </a:r>
          </a:p>
        </p:txBody>
      </p:sp>
      <p:grpSp>
        <p:nvGrpSpPr>
          <p:cNvPr id="15" name="组合 14"/>
          <p:cNvGrpSpPr/>
          <p:nvPr/>
        </p:nvGrpSpPr>
        <p:grpSpPr>
          <a:xfrm>
            <a:off x="2943667" y="1620674"/>
            <a:ext cx="1921027" cy="471699"/>
            <a:chOff x="2845593" y="4467226"/>
            <a:chExt cx="2194507" cy="538851"/>
          </a:xfrm>
        </p:grpSpPr>
        <p:cxnSp>
          <p:nvCxnSpPr>
            <p:cNvPr id="16" name="直接连接符 15"/>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4934637" y="4900614"/>
              <a:ext cx="105463" cy="10546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19" name="文本框 18"/>
          <p:cNvSpPr txBox="1"/>
          <p:nvPr/>
        </p:nvSpPr>
        <p:spPr>
          <a:xfrm>
            <a:off x="564661" y="1313042"/>
            <a:ext cx="2379005" cy="566309"/>
          </a:xfrm>
          <a:prstGeom prst="rect">
            <a:avLst/>
          </a:prstGeom>
          <a:noFill/>
        </p:spPr>
        <p:txBody>
          <a:bodyPr wrap="square" rtlCol="0">
            <a:spAutoFit/>
          </a:bodyPr>
          <a:lstStyle/>
          <a:p>
            <a:pPr algn="ctr">
              <a:lnSpc>
                <a:spcPct val="110000"/>
              </a:lnSpc>
            </a:pPr>
            <a:r>
              <a:rPr lang="zh-CN" altLang="en-US" sz="2800" b="1" dirty="0">
                <a:latin typeface="Arial" panose="020B0604020202020204" pitchFamily="34" charset="0"/>
                <a:ea typeface="微软雅黑" panose="020B0503020204020204" pitchFamily="34" charset="-122"/>
                <a:cs typeface="Arial" panose="020B0604020202020204" pitchFamily="34" charset="0"/>
              </a:rPr>
              <a:t>发射天线增益</a:t>
            </a:r>
          </a:p>
        </p:txBody>
      </p:sp>
      <p:grpSp>
        <p:nvGrpSpPr>
          <p:cNvPr id="24" name="组合 23"/>
          <p:cNvGrpSpPr/>
          <p:nvPr/>
        </p:nvGrpSpPr>
        <p:grpSpPr>
          <a:xfrm flipH="1">
            <a:off x="5841119" y="1597025"/>
            <a:ext cx="1921027" cy="471699"/>
            <a:chOff x="2845593" y="4467226"/>
            <a:chExt cx="2194507" cy="538851"/>
          </a:xfrm>
        </p:grpSpPr>
        <p:cxnSp>
          <p:nvCxnSpPr>
            <p:cNvPr id="25" name="直接连接符 24"/>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934637" y="4900614"/>
              <a:ext cx="105463" cy="105463"/>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28" name="文本框 27"/>
          <p:cNvSpPr txBox="1"/>
          <p:nvPr/>
        </p:nvSpPr>
        <p:spPr>
          <a:xfrm>
            <a:off x="7652643" y="1314373"/>
            <a:ext cx="1086155" cy="566309"/>
          </a:xfrm>
          <a:prstGeom prst="rect">
            <a:avLst/>
          </a:prstGeom>
          <a:noFill/>
        </p:spPr>
        <p:txBody>
          <a:bodyPr wrap="square" rtlCol="0">
            <a:spAutoFit/>
          </a:bodyPr>
          <a:lstStyle/>
          <a:p>
            <a:pPr algn="ctr">
              <a:lnSpc>
                <a:spcPct val="110000"/>
              </a:lnSpc>
            </a:pPr>
            <a:r>
              <a:rPr lang="zh-CN" altLang="en-US" sz="2800" b="1" dirty="0">
                <a:latin typeface="Arial" panose="020B0604020202020204" pitchFamily="34" charset="0"/>
                <a:ea typeface="微软雅黑" panose="020B0503020204020204" pitchFamily="34" charset="-122"/>
                <a:cs typeface="Arial" panose="020B0604020202020204" pitchFamily="34" charset="0"/>
              </a:rPr>
              <a:t>波长</a:t>
            </a:r>
          </a:p>
        </p:txBody>
      </p:sp>
    </p:spTree>
    <p:extLst>
      <p:ext uri="{BB962C8B-B14F-4D97-AF65-F5344CB8AC3E}">
        <p14:creationId xmlns:p14="http://schemas.microsoft.com/office/powerpoint/2010/main" val="246162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extLst>
              <p:ext uri="{D42A27DB-BD31-4B8C-83A1-F6EECF244321}">
                <p14:modId xmlns:p14="http://schemas.microsoft.com/office/powerpoint/2010/main" val="2827747991"/>
              </p:ext>
            </p:extLst>
          </p:nvPr>
        </p:nvGraphicFramePr>
        <p:xfrm>
          <a:off x="1339249" y="1284875"/>
          <a:ext cx="8957146" cy="1462084"/>
        </p:xfrm>
        <a:graphic>
          <a:graphicData uri="http://schemas.openxmlformats.org/presentationml/2006/ole">
            <mc:AlternateContent xmlns:mc="http://schemas.openxmlformats.org/markup-compatibility/2006">
              <mc:Choice xmlns:v="urn:schemas-microsoft-com:vml" Requires="v">
                <p:oleObj spid="_x0000_s39581" name="Equation" r:id="rId4" imgW="5740200" imgH="1015920" progId="Equation.DSMT4">
                  <p:embed/>
                </p:oleObj>
              </mc:Choice>
              <mc:Fallback>
                <p:oleObj name="Equation" r:id="rId4" imgW="5740200" imgH="1015920" progId="Equation.DSMT4">
                  <p:embed/>
                  <p:pic>
                    <p:nvPicPr>
                      <p:cNvPr id="5" name="Object 3"/>
                      <p:cNvPicPr>
                        <a:picLocks noChangeAspect="1" noChangeArrowheads="1"/>
                      </p:cNvPicPr>
                      <p:nvPr/>
                    </p:nvPicPr>
                    <p:blipFill>
                      <a:blip r:embed="rId5"/>
                      <a:srcRect/>
                      <a:stretch>
                        <a:fillRect/>
                      </a:stretch>
                    </p:blipFill>
                    <p:spPr bwMode="auto">
                      <a:xfrm>
                        <a:off x="1339249" y="1284875"/>
                        <a:ext cx="8957146" cy="1462084"/>
                      </a:xfrm>
                      <a:prstGeom prst="rect">
                        <a:avLst/>
                      </a:prstGeom>
                      <a:noFill/>
                      <a:ln>
                        <a:noFill/>
                      </a:ln>
                    </p:spPr>
                  </p:pic>
                </p:oleObj>
              </mc:Fallback>
            </mc:AlternateContent>
          </a:graphicData>
        </a:graphic>
      </p:graphicFrame>
      <p:graphicFrame>
        <p:nvGraphicFramePr>
          <p:cNvPr id="3" name="Object 6"/>
          <p:cNvGraphicFramePr>
            <a:graphicFrameLocks noChangeAspect="1"/>
          </p:cNvGraphicFramePr>
          <p:nvPr>
            <p:extLst>
              <p:ext uri="{D42A27DB-BD31-4B8C-83A1-F6EECF244321}">
                <p14:modId xmlns:p14="http://schemas.microsoft.com/office/powerpoint/2010/main" val="4166974090"/>
              </p:ext>
            </p:extLst>
          </p:nvPr>
        </p:nvGraphicFramePr>
        <p:xfrm>
          <a:off x="123984" y="3424804"/>
          <a:ext cx="11980190" cy="1536959"/>
        </p:xfrm>
        <a:graphic>
          <a:graphicData uri="http://schemas.openxmlformats.org/presentationml/2006/ole">
            <mc:AlternateContent xmlns:mc="http://schemas.openxmlformats.org/markup-compatibility/2006">
              <mc:Choice xmlns:v="urn:schemas-microsoft-com:vml" Requires="v">
                <p:oleObj spid="_x0000_s39582" name="Equation" r:id="rId6" imgW="8902700" imgH="1143000" progId="Equation.DSMT4">
                  <p:embed/>
                </p:oleObj>
              </mc:Choice>
              <mc:Fallback>
                <p:oleObj name="Equation" r:id="rId6" imgW="8902700" imgH="1143000" progId="Equation.DSMT4">
                  <p:embed/>
                  <p:pic>
                    <p:nvPicPr>
                      <p:cNvPr id="2048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984" y="3424804"/>
                        <a:ext cx="11980190" cy="1536959"/>
                      </a:xfrm>
                      <a:prstGeom prst="rect">
                        <a:avLst/>
                      </a:prstGeom>
                      <a:noFill/>
                      <a:ln>
                        <a:noFill/>
                      </a:ln>
                    </p:spPr>
                  </p:pic>
                </p:oleObj>
              </mc:Fallback>
            </mc:AlternateContent>
          </a:graphicData>
        </a:graphic>
      </p:graphicFrame>
      <p:graphicFrame>
        <p:nvGraphicFramePr>
          <p:cNvPr id="4" name="Object 7"/>
          <p:cNvGraphicFramePr>
            <a:graphicFrameLocks noChangeAspect="1"/>
          </p:cNvGraphicFramePr>
          <p:nvPr>
            <p:extLst>
              <p:ext uri="{D42A27DB-BD31-4B8C-83A1-F6EECF244321}">
                <p14:modId xmlns:p14="http://schemas.microsoft.com/office/powerpoint/2010/main" val="1491344219"/>
              </p:ext>
            </p:extLst>
          </p:nvPr>
        </p:nvGraphicFramePr>
        <p:xfrm>
          <a:off x="1354747" y="5639607"/>
          <a:ext cx="9436782" cy="690497"/>
        </p:xfrm>
        <a:graphic>
          <a:graphicData uri="http://schemas.openxmlformats.org/presentationml/2006/ole">
            <mc:AlternateContent xmlns:mc="http://schemas.openxmlformats.org/markup-compatibility/2006">
              <mc:Choice xmlns:v="urn:schemas-microsoft-com:vml" Requires="v">
                <p:oleObj spid="_x0000_s39583" name="Equation" r:id="rId8" imgW="6756400" imgH="495300" progId="Equation.DSMT4">
                  <p:embed/>
                </p:oleObj>
              </mc:Choice>
              <mc:Fallback>
                <p:oleObj name="Equation" r:id="rId8" imgW="6756400" imgH="495300" progId="Equation.DSMT4">
                  <p:embed/>
                  <p:pic>
                    <p:nvPicPr>
                      <p:cNvPr id="20488"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4747" y="5639607"/>
                        <a:ext cx="9436782" cy="690497"/>
                      </a:xfrm>
                      <a:prstGeom prst="rect">
                        <a:avLst/>
                      </a:prstGeom>
                      <a:noFill/>
                      <a:ln>
                        <a:solidFill>
                          <a:srgbClr val="C00000"/>
                        </a:solidFill>
                      </a:ln>
                    </p:spPr>
                  </p:pic>
                </p:oleObj>
              </mc:Fallback>
            </mc:AlternateContent>
          </a:graphicData>
        </a:graphic>
      </p:graphicFrame>
      <p:sp>
        <p:nvSpPr>
          <p:cNvPr id="5" name="标题 4"/>
          <p:cNvSpPr>
            <a:spLocks noGrp="1"/>
          </p:cNvSpPr>
          <p:nvPr>
            <p:ph type="title"/>
          </p:nvPr>
        </p:nvSpPr>
        <p:spPr/>
        <p:txBody>
          <a:bodyPr/>
          <a:lstStyle/>
          <a:p>
            <a:r>
              <a:rPr lang="zh-CN" altLang="en-US" dirty="0">
                <a:latin typeface="微软雅黑" panose="020B0503020204020204" pitchFamily="34" charset="-122"/>
                <a:sym typeface="Symbol" pitchFamily="18" charset="2"/>
              </a:rPr>
              <a:t>损耗</a:t>
            </a:r>
            <a:endParaRPr lang="zh-CN" altLang="en-US" dirty="0"/>
          </a:p>
        </p:txBody>
      </p:sp>
    </p:spTree>
    <p:extLst>
      <p:ext uri="{BB962C8B-B14F-4D97-AF65-F5344CB8AC3E}">
        <p14:creationId xmlns:p14="http://schemas.microsoft.com/office/powerpoint/2010/main" val="3816253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a:t>无线通信的衰减（</a:t>
            </a:r>
            <a:r>
              <a:rPr lang="en-US" altLang="zh-CN"/>
              <a:t>fading</a:t>
            </a:r>
            <a:r>
              <a:rPr lang="zh-CN" altLang="en-US"/>
              <a:t>）</a:t>
            </a:r>
          </a:p>
        </p:txBody>
      </p:sp>
      <p:sp>
        <p:nvSpPr>
          <p:cNvPr id="25603" name="Rectangle 3"/>
          <p:cNvSpPr>
            <a:spLocks noGrp="1" noChangeArrowheads="1"/>
          </p:cNvSpPr>
          <p:nvPr>
            <p:ph type="body" idx="1"/>
          </p:nvPr>
        </p:nvSpPr>
        <p:spPr/>
        <p:txBody>
          <a:bodyPr>
            <a:normAutofit/>
          </a:bodyPr>
          <a:lstStyle/>
          <a:p>
            <a:pPr eaLnBrk="1" hangingPunct="1"/>
            <a:r>
              <a:rPr lang="zh-CN" altLang="en-US" sz="3200" dirty="0"/>
              <a:t>衰减（</a:t>
            </a:r>
            <a:r>
              <a:rPr lang="en-US" altLang="zh-CN" sz="3200" dirty="0"/>
              <a:t>fading</a:t>
            </a:r>
            <a:r>
              <a:rPr lang="zh-CN" altLang="en-US" sz="3200" dirty="0"/>
              <a:t>）：传输介质或路径使得接收信号的能量发生变化</a:t>
            </a:r>
          </a:p>
          <a:p>
            <a:pPr eaLnBrk="1" hangingPunct="1"/>
            <a:r>
              <a:rPr lang="zh-CN" altLang="en-US" sz="3200" dirty="0"/>
              <a:t>在固定环境下，大气层条件的变化</a:t>
            </a:r>
          </a:p>
          <a:p>
            <a:pPr lvl="1" eaLnBrk="1" hangingPunct="1"/>
            <a:r>
              <a:rPr lang="zh-CN" altLang="en-US" sz="2800" dirty="0"/>
              <a:t>低频具有更强的穿透力，可以传输更远的距离</a:t>
            </a:r>
          </a:p>
          <a:p>
            <a:pPr lvl="1" eaLnBrk="1" hangingPunct="1"/>
            <a:r>
              <a:rPr lang="zh-CN" altLang="en-US" sz="2800" dirty="0"/>
              <a:t>频率越高，衰减越严重，发射器需要更大的功率，传输范围变短</a:t>
            </a:r>
          </a:p>
          <a:p>
            <a:pPr eaLnBrk="1" hangingPunct="1"/>
            <a:r>
              <a:rPr lang="zh-CN" altLang="en-US" sz="3200" dirty="0"/>
              <a:t>在移动环境下：障碍物的相对位置随时间发生变化，造成复杂的传输效果</a:t>
            </a:r>
            <a:r>
              <a:rPr lang="en-US" altLang="zh-CN" sz="3200" dirty="0"/>
              <a:t>——</a:t>
            </a:r>
            <a:r>
              <a:rPr lang="zh-CN" altLang="en-US" sz="3200" dirty="0"/>
              <a:t>多径传播</a:t>
            </a:r>
          </a:p>
        </p:txBody>
      </p:sp>
    </p:spTree>
    <p:extLst>
      <p:ext uri="{BB962C8B-B14F-4D97-AF65-F5344CB8AC3E}">
        <p14:creationId xmlns:p14="http://schemas.microsoft.com/office/powerpoint/2010/main" val="2883650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a:t>反射（</a:t>
            </a:r>
            <a:r>
              <a:rPr lang="en-US" altLang="zh-CN"/>
              <a:t>reflection</a:t>
            </a:r>
            <a:r>
              <a:rPr lang="zh-CN" altLang="en-US"/>
              <a:t>）</a:t>
            </a:r>
          </a:p>
        </p:txBody>
      </p:sp>
      <p:sp>
        <p:nvSpPr>
          <p:cNvPr id="26627" name="Rectangle 3"/>
          <p:cNvSpPr>
            <a:spLocks noGrp="1" noChangeArrowheads="1"/>
          </p:cNvSpPr>
          <p:nvPr>
            <p:ph type="body" idx="1"/>
          </p:nvPr>
        </p:nvSpPr>
        <p:spPr>
          <a:xfrm>
            <a:off x="2424113" y="868651"/>
            <a:ext cx="7772400" cy="2560349"/>
          </a:xfrm>
        </p:spPr>
        <p:txBody>
          <a:bodyPr>
            <a:normAutofit/>
          </a:bodyPr>
          <a:lstStyle/>
          <a:p>
            <a:pPr eaLnBrk="1" hangingPunct="1">
              <a:lnSpc>
                <a:spcPct val="150000"/>
              </a:lnSpc>
            </a:pPr>
            <a:r>
              <a:rPr lang="zh-CN" altLang="en-US" dirty="0"/>
              <a:t>反射：当信号遇到表面大于信号波长的障碍物（地球表面、高建筑物、大型墙面）导致信号的相位发生漂移</a:t>
            </a: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1" y="3429000"/>
            <a:ext cx="64817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990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a:t>衍射（</a:t>
            </a:r>
            <a:r>
              <a:rPr lang="en-US" altLang="zh-CN"/>
              <a:t>Diffraction</a:t>
            </a:r>
            <a:r>
              <a:rPr lang="zh-CN" altLang="en-US"/>
              <a:t>）</a:t>
            </a:r>
          </a:p>
        </p:txBody>
      </p:sp>
      <p:sp>
        <p:nvSpPr>
          <p:cNvPr id="27651" name="Rectangle 3"/>
          <p:cNvSpPr>
            <a:spLocks noGrp="1" noChangeArrowheads="1"/>
          </p:cNvSpPr>
          <p:nvPr>
            <p:ph type="body" idx="1"/>
          </p:nvPr>
        </p:nvSpPr>
        <p:spPr>
          <a:xfrm>
            <a:off x="2706688" y="868652"/>
            <a:ext cx="7772400" cy="2631788"/>
          </a:xfrm>
        </p:spPr>
        <p:txBody>
          <a:bodyPr>
            <a:normAutofit fontScale="92500"/>
          </a:bodyPr>
          <a:lstStyle/>
          <a:p>
            <a:pPr eaLnBrk="1" hangingPunct="1">
              <a:lnSpc>
                <a:spcPct val="200000"/>
              </a:lnSpc>
            </a:pPr>
            <a:r>
              <a:rPr lang="zh-CN" altLang="en-US" dirty="0"/>
              <a:t>衍射：当信号遇到大于波长的不可穿透物的边缘（如无线电波中途遇到的尖锐不规则的边缘物），即使没有来自发送器的视线信号，也可接收到信号。</a:t>
            </a:r>
          </a:p>
        </p:txBody>
      </p:sp>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3697288"/>
            <a:ext cx="8405812"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6755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a:t>散射（</a:t>
            </a:r>
            <a:r>
              <a:rPr lang="en-US" altLang="zh-CN"/>
              <a:t>Scattering</a:t>
            </a:r>
            <a:r>
              <a:rPr lang="zh-CN" altLang="en-US"/>
              <a:t>）</a:t>
            </a:r>
          </a:p>
        </p:txBody>
      </p:sp>
      <p:sp>
        <p:nvSpPr>
          <p:cNvPr id="28675" name="Rectangle 3"/>
          <p:cNvSpPr>
            <a:spLocks noGrp="1" noChangeArrowheads="1"/>
          </p:cNvSpPr>
          <p:nvPr>
            <p:ph type="body" idx="1"/>
          </p:nvPr>
        </p:nvSpPr>
        <p:spPr>
          <a:xfrm>
            <a:off x="2566988" y="1989139"/>
            <a:ext cx="7772400" cy="1627187"/>
          </a:xfrm>
        </p:spPr>
        <p:txBody>
          <a:bodyPr/>
          <a:lstStyle/>
          <a:p>
            <a:pPr eaLnBrk="1" hangingPunct="1"/>
            <a:r>
              <a:rPr lang="zh-CN" altLang="en-US"/>
              <a:t>散射：当入境信号遇到比波长小的物体（树叶、街牌、灯柱）就发散成几个弱的出境信号</a:t>
            </a:r>
          </a:p>
        </p:txBody>
      </p: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3668714"/>
            <a:ext cx="8255000" cy="318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329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dirty="0"/>
              <a:t>反射、衍射和散射</a:t>
            </a:r>
            <a:r>
              <a:rPr lang="en-US" altLang="zh-CN" dirty="0"/>
              <a:t>(</a:t>
            </a:r>
            <a:r>
              <a:rPr lang="en-US" altLang="zh-CN" sz="2000" dirty="0"/>
              <a:t>LOS </a:t>
            </a:r>
            <a:r>
              <a:rPr lang="zh-CN" altLang="en-US" sz="2000" dirty="0"/>
              <a:t>视距通信 </a:t>
            </a:r>
            <a:r>
              <a:rPr lang="en-US" altLang="zh-CN" dirty="0"/>
              <a:t>)</a:t>
            </a:r>
            <a:endParaRPr lang="zh-CN" altLang="en-US" dirty="0"/>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1" y="1916113"/>
            <a:ext cx="7572375" cy="482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4615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目录</a:t>
            </a:r>
          </a:p>
        </p:txBody>
      </p:sp>
      <p:grpSp>
        <p:nvGrpSpPr>
          <p:cNvPr id="56" name="组合 55"/>
          <p:cNvGrpSpPr/>
          <p:nvPr/>
        </p:nvGrpSpPr>
        <p:grpSpPr>
          <a:xfrm>
            <a:off x="1016575" y="1388774"/>
            <a:ext cx="3050600" cy="1162050"/>
            <a:chOff x="5912425" y="4465349"/>
            <a:chExt cx="3050600" cy="1162050"/>
          </a:xfrm>
        </p:grpSpPr>
        <p:cxnSp>
          <p:nvCxnSpPr>
            <p:cNvPr id="38" name="直接连接符 37"/>
            <p:cNvCxnSpPr/>
            <p:nvPr/>
          </p:nvCxnSpPr>
          <p:spPr>
            <a:xfrm>
              <a:off x="6410327" y="4652963"/>
              <a:ext cx="1" cy="814387"/>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6524625" y="4465349"/>
              <a:ext cx="2438400" cy="1162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3600" dirty="0">
                  <a:solidFill>
                    <a:schemeClr val="tx1"/>
                  </a:solidFill>
                  <a:latin typeface="微软雅黑" panose="020B0503020204020204" pitchFamily="34" charset="-122"/>
                  <a:ea typeface="微软雅黑" panose="020B0503020204020204" pitchFamily="34" charset="-122"/>
                </a:rPr>
                <a:t>无线信道</a:t>
              </a:r>
              <a:endParaRPr lang="en-US" altLang="zh-CN" sz="3600" dirty="0">
                <a:solidFill>
                  <a:schemeClr val="tx1"/>
                </a:solidFill>
                <a:latin typeface="微软雅黑" panose="020B0503020204020204" pitchFamily="34" charset="-122"/>
                <a:ea typeface="微软雅黑" panose="020B0503020204020204" pitchFamily="34" charset="-122"/>
              </a:endParaRPr>
            </a:p>
            <a:p>
              <a:pPr>
                <a:lnSpc>
                  <a:spcPct val="110000"/>
                </a:lnSpc>
              </a:pPr>
              <a:r>
                <a:rPr lang="zh-CN" altLang="en-US" dirty="0">
                  <a:solidFill>
                    <a:srgbClr val="A5A5A5"/>
                  </a:solidFill>
                  <a:latin typeface="微软雅黑" panose="020B0503020204020204" pitchFamily="34" charset="-122"/>
                  <a:ea typeface="微软雅黑" panose="020B0503020204020204" pitchFamily="34" charset="-122"/>
                </a:rPr>
                <a:t>没有有形的连接</a:t>
              </a:r>
              <a:endParaRPr lang="zh-CN" altLang="en-US" sz="3600" dirty="0">
                <a:solidFill>
                  <a:schemeClr val="tx1"/>
                </a:solidFill>
                <a:latin typeface="微软雅黑" panose="020B0503020204020204" pitchFamily="34" charset="-122"/>
                <a:ea typeface="微软雅黑" panose="020B0503020204020204" pitchFamily="34" charset="-122"/>
              </a:endParaRPr>
            </a:p>
          </p:txBody>
        </p:sp>
        <p:sp>
          <p:nvSpPr>
            <p:cNvPr id="55" name="矩形 54"/>
            <p:cNvSpPr/>
            <p:nvPr/>
          </p:nvSpPr>
          <p:spPr>
            <a:xfrm>
              <a:off x="5912425" y="4594821"/>
              <a:ext cx="414485" cy="520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sz="3600" dirty="0">
                  <a:solidFill>
                    <a:schemeClr val="tx1"/>
                  </a:solidFill>
                  <a:latin typeface="Arial" panose="020B0604020202020204" pitchFamily="34" charset="0"/>
                  <a:ea typeface="微软雅黑" panose="020B0503020204020204" pitchFamily="34" charset="-122"/>
                  <a:cs typeface="Arial" panose="020B0604020202020204" pitchFamily="34" charset="0"/>
                </a:rPr>
                <a:t>1</a:t>
              </a:r>
              <a:endParaRPr lang="zh-CN" altLang="en-US" sz="36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8" name="组合 57"/>
          <p:cNvGrpSpPr/>
          <p:nvPr/>
        </p:nvGrpSpPr>
        <p:grpSpPr>
          <a:xfrm>
            <a:off x="4105275" y="1402556"/>
            <a:ext cx="3050600" cy="1162050"/>
            <a:chOff x="5912425" y="4465349"/>
            <a:chExt cx="3050600" cy="1162050"/>
          </a:xfrm>
        </p:grpSpPr>
        <p:cxnSp>
          <p:nvCxnSpPr>
            <p:cNvPr id="59" name="直接连接符 58"/>
            <p:cNvCxnSpPr/>
            <p:nvPr/>
          </p:nvCxnSpPr>
          <p:spPr>
            <a:xfrm>
              <a:off x="6410327" y="4652963"/>
              <a:ext cx="1" cy="814387"/>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524625" y="4465349"/>
              <a:ext cx="2438400" cy="1162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3600" dirty="0">
                  <a:solidFill>
                    <a:schemeClr val="tx1"/>
                  </a:solidFill>
                  <a:latin typeface="微软雅黑" panose="020B0503020204020204" pitchFamily="34" charset="-122"/>
                  <a:ea typeface="微软雅黑" panose="020B0503020204020204" pitchFamily="34" charset="-122"/>
                </a:rPr>
                <a:t>个域网</a:t>
              </a:r>
              <a:endParaRPr lang="en-US" altLang="zh-CN" sz="4000" dirty="0">
                <a:solidFill>
                  <a:schemeClr val="tx1"/>
                </a:solidFill>
                <a:latin typeface="微软雅黑" panose="020B0503020204020204" pitchFamily="34" charset="-122"/>
                <a:ea typeface="微软雅黑" panose="020B0503020204020204" pitchFamily="34" charset="-122"/>
              </a:endParaRPr>
            </a:p>
            <a:p>
              <a:pPr>
                <a:lnSpc>
                  <a:spcPct val="110000"/>
                </a:lnSpc>
              </a:pPr>
              <a:r>
                <a:rPr lang="zh-CN" altLang="zh-CN" dirty="0">
                  <a:solidFill>
                    <a:srgbClr val="A5A5A5"/>
                  </a:solidFill>
                  <a:latin typeface="微软雅黑" panose="020B0503020204020204" pitchFamily="34" charset="-122"/>
                  <a:ea typeface="微软雅黑" panose="020B0503020204020204" pitchFamily="34" charset="-122"/>
                </a:rPr>
                <a:t>近距离无线通信</a:t>
              </a:r>
              <a:endParaRPr lang="zh-CN" altLang="en-US" dirty="0">
                <a:solidFill>
                  <a:srgbClr val="A5A5A5"/>
                </a:solidFill>
                <a:latin typeface="微软雅黑" panose="020B0503020204020204" pitchFamily="34" charset="-122"/>
                <a:ea typeface="微软雅黑" panose="020B0503020204020204" pitchFamily="34" charset="-122"/>
              </a:endParaRPr>
            </a:p>
          </p:txBody>
        </p:sp>
        <p:sp>
          <p:nvSpPr>
            <p:cNvPr id="61" name="矩形 60"/>
            <p:cNvSpPr/>
            <p:nvPr/>
          </p:nvSpPr>
          <p:spPr>
            <a:xfrm>
              <a:off x="5912425" y="4594821"/>
              <a:ext cx="414485" cy="520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sz="3600" dirty="0">
                  <a:solidFill>
                    <a:schemeClr val="tx1"/>
                  </a:solidFill>
                  <a:latin typeface="Arial" panose="020B0604020202020204" pitchFamily="34" charset="0"/>
                  <a:ea typeface="微软雅黑" panose="020B0503020204020204" pitchFamily="34" charset="-122"/>
                  <a:cs typeface="Arial" panose="020B0604020202020204" pitchFamily="34" charset="0"/>
                </a:rPr>
                <a:t>2</a:t>
              </a:r>
              <a:endParaRPr lang="zh-CN" altLang="en-US" sz="36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2" name="组合 61"/>
          <p:cNvGrpSpPr/>
          <p:nvPr/>
        </p:nvGrpSpPr>
        <p:grpSpPr>
          <a:xfrm>
            <a:off x="7465000" y="1402556"/>
            <a:ext cx="3050600" cy="1162050"/>
            <a:chOff x="5912425" y="4465349"/>
            <a:chExt cx="3050600" cy="1162050"/>
          </a:xfrm>
        </p:grpSpPr>
        <p:cxnSp>
          <p:nvCxnSpPr>
            <p:cNvPr id="63" name="直接连接符 62"/>
            <p:cNvCxnSpPr/>
            <p:nvPr/>
          </p:nvCxnSpPr>
          <p:spPr>
            <a:xfrm>
              <a:off x="6410327" y="4652963"/>
              <a:ext cx="1" cy="814387"/>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6524625" y="4465349"/>
              <a:ext cx="2438400" cy="1162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3600" dirty="0">
                  <a:solidFill>
                    <a:schemeClr val="tx1"/>
                  </a:solidFill>
                  <a:latin typeface="微软雅黑" panose="020B0503020204020204" pitchFamily="34" charset="-122"/>
                  <a:ea typeface="微软雅黑" panose="020B0503020204020204" pitchFamily="34" charset="-122"/>
                </a:rPr>
                <a:t>局域网</a:t>
              </a:r>
              <a:endParaRPr lang="en-US" altLang="zh-CN" sz="3600" dirty="0">
                <a:solidFill>
                  <a:schemeClr val="tx1"/>
                </a:solidFill>
                <a:latin typeface="微软雅黑" panose="020B0503020204020204" pitchFamily="34" charset="-122"/>
                <a:ea typeface="微软雅黑" panose="020B0503020204020204" pitchFamily="34" charset="-122"/>
              </a:endParaRPr>
            </a:p>
            <a:p>
              <a:pPr>
                <a:lnSpc>
                  <a:spcPct val="110000"/>
                </a:lnSpc>
              </a:pPr>
              <a:r>
                <a:rPr lang="zh-CN" altLang="zh-CN" dirty="0">
                  <a:solidFill>
                    <a:srgbClr val="A5A5A5"/>
                  </a:solidFill>
                  <a:latin typeface="微软雅黑" panose="020B0503020204020204" pitchFamily="34" charset="-122"/>
                  <a:ea typeface="微软雅黑" panose="020B0503020204020204" pitchFamily="34" charset="-122"/>
                </a:rPr>
                <a:t>以太网的无线扩展</a:t>
              </a:r>
              <a:endParaRPr lang="zh-CN" altLang="en-US" dirty="0">
                <a:solidFill>
                  <a:srgbClr val="A5A5A5"/>
                </a:solidFill>
                <a:latin typeface="微软雅黑" panose="020B0503020204020204" pitchFamily="34" charset="-122"/>
                <a:ea typeface="微软雅黑" panose="020B0503020204020204" pitchFamily="34" charset="-122"/>
              </a:endParaRPr>
            </a:p>
          </p:txBody>
        </p:sp>
        <p:sp>
          <p:nvSpPr>
            <p:cNvPr id="65" name="矩形 64"/>
            <p:cNvSpPr/>
            <p:nvPr/>
          </p:nvSpPr>
          <p:spPr>
            <a:xfrm>
              <a:off x="5912425" y="4594821"/>
              <a:ext cx="414485" cy="520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sz="3600" dirty="0">
                  <a:solidFill>
                    <a:schemeClr val="tx1"/>
                  </a:solidFill>
                  <a:latin typeface="Arial" panose="020B0604020202020204" pitchFamily="34" charset="0"/>
                  <a:ea typeface="微软雅黑" panose="020B0503020204020204" pitchFamily="34" charset="-122"/>
                  <a:cs typeface="Arial" panose="020B0604020202020204" pitchFamily="34" charset="0"/>
                </a:rPr>
                <a:t>3</a:t>
              </a:r>
              <a:endParaRPr lang="zh-CN" altLang="en-US" sz="36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6" name="组合 65"/>
          <p:cNvGrpSpPr/>
          <p:nvPr/>
        </p:nvGrpSpPr>
        <p:grpSpPr>
          <a:xfrm>
            <a:off x="1016575" y="3655724"/>
            <a:ext cx="3050600" cy="1162050"/>
            <a:chOff x="5912425" y="4465349"/>
            <a:chExt cx="3050600" cy="1162050"/>
          </a:xfrm>
        </p:grpSpPr>
        <p:cxnSp>
          <p:nvCxnSpPr>
            <p:cNvPr id="67" name="直接连接符 66"/>
            <p:cNvCxnSpPr/>
            <p:nvPr/>
          </p:nvCxnSpPr>
          <p:spPr>
            <a:xfrm>
              <a:off x="6410327" y="4652963"/>
              <a:ext cx="1" cy="814387"/>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524625" y="4465349"/>
              <a:ext cx="2438400" cy="1162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3600" dirty="0">
                  <a:solidFill>
                    <a:schemeClr val="tx1"/>
                  </a:solidFill>
                  <a:latin typeface="微软雅黑" panose="020B0503020204020204" pitchFamily="34" charset="-122"/>
                  <a:ea typeface="微软雅黑" panose="020B0503020204020204" pitchFamily="34" charset="-122"/>
                </a:rPr>
                <a:t>广域网</a:t>
              </a:r>
              <a:endParaRPr lang="en-US" altLang="zh-CN" sz="3600" dirty="0">
                <a:solidFill>
                  <a:schemeClr val="tx1"/>
                </a:solidFill>
                <a:latin typeface="微软雅黑" panose="020B0503020204020204" pitchFamily="34" charset="-122"/>
                <a:ea typeface="微软雅黑" panose="020B0503020204020204" pitchFamily="34" charset="-122"/>
              </a:endParaRPr>
            </a:p>
            <a:p>
              <a:pPr>
                <a:lnSpc>
                  <a:spcPct val="110000"/>
                </a:lnSpc>
              </a:pPr>
              <a:r>
                <a:rPr lang="zh-CN" altLang="zh-CN" dirty="0">
                  <a:solidFill>
                    <a:srgbClr val="A5A5A5"/>
                  </a:solidFill>
                  <a:latin typeface="微软雅黑" panose="020B0503020204020204" pitchFamily="34" charset="-122"/>
                  <a:ea typeface="微软雅黑" panose="020B0503020204020204" pitchFamily="34" charset="-122"/>
                </a:rPr>
                <a:t>移动通信的一次革命</a:t>
              </a:r>
              <a:endParaRPr lang="zh-CN" altLang="en-US" dirty="0">
                <a:solidFill>
                  <a:srgbClr val="A5A5A5"/>
                </a:solidFill>
                <a:latin typeface="微软雅黑" panose="020B0503020204020204" pitchFamily="34" charset="-122"/>
                <a:ea typeface="微软雅黑" panose="020B0503020204020204" pitchFamily="34" charset="-122"/>
              </a:endParaRPr>
            </a:p>
          </p:txBody>
        </p:sp>
        <p:sp>
          <p:nvSpPr>
            <p:cNvPr id="69" name="矩形 68"/>
            <p:cNvSpPr/>
            <p:nvPr/>
          </p:nvSpPr>
          <p:spPr>
            <a:xfrm>
              <a:off x="5912425" y="4594821"/>
              <a:ext cx="414485" cy="520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sz="3600" dirty="0">
                  <a:solidFill>
                    <a:schemeClr val="tx1"/>
                  </a:solidFill>
                  <a:latin typeface="Arial" panose="020B0604020202020204" pitchFamily="34" charset="0"/>
                  <a:ea typeface="微软雅黑" panose="020B0503020204020204" pitchFamily="34" charset="-122"/>
                  <a:cs typeface="Arial" panose="020B0604020202020204" pitchFamily="34" charset="0"/>
                </a:rPr>
                <a:t>4</a:t>
              </a:r>
              <a:endParaRPr lang="zh-CN" altLang="en-US" sz="36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70" name="组合 69"/>
          <p:cNvGrpSpPr/>
          <p:nvPr/>
        </p:nvGrpSpPr>
        <p:grpSpPr>
          <a:xfrm>
            <a:off x="4145682" y="3669506"/>
            <a:ext cx="3435332" cy="1162050"/>
            <a:chOff x="5912425" y="4465349"/>
            <a:chExt cx="3435332" cy="1162050"/>
          </a:xfrm>
        </p:grpSpPr>
        <p:cxnSp>
          <p:nvCxnSpPr>
            <p:cNvPr id="71" name="直接连接符 70"/>
            <p:cNvCxnSpPr/>
            <p:nvPr/>
          </p:nvCxnSpPr>
          <p:spPr>
            <a:xfrm>
              <a:off x="6410327" y="4652963"/>
              <a:ext cx="1" cy="814387"/>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6524625" y="4465349"/>
              <a:ext cx="2823132" cy="1162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zh-CN" altLang="en-US" sz="3600" dirty="0">
                  <a:solidFill>
                    <a:schemeClr val="tx1"/>
                  </a:solidFill>
                  <a:latin typeface="微软雅黑" panose="020B0503020204020204" pitchFamily="34" charset="-122"/>
                  <a:ea typeface="微软雅黑" panose="020B0503020204020204" pitchFamily="34" charset="-122"/>
                </a:rPr>
                <a:t>移动管理</a:t>
              </a:r>
              <a:endParaRPr lang="en-US" altLang="zh-CN" sz="3600" dirty="0">
                <a:solidFill>
                  <a:schemeClr val="tx1"/>
                </a:solidFill>
                <a:latin typeface="微软雅黑" panose="020B0503020204020204" pitchFamily="34" charset="-122"/>
                <a:ea typeface="微软雅黑" panose="020B0503020204020204" pitchFamily="34" charset="-122"/>
              </a:endParaRPr>
            </a:p>
            <a:p>
              <a:pPr>
                <a:lnSpc>
                  <a:spcPct val="110000"/>
                </a:lnSpc>
              </a:pPr>
              <a:r>
                <a:rPr lang="zh-CN" altLang="zh-CN" dirty="0">
                  <a:solidFill>
                    <a:srgbClr val="A5A5A5"/>
                  </a:solidFill>
                  <a:latin typeface="微软雅黑" panose="020B0503020204020204" pitchFamily="34" charset="-122"/>
                  <a:ea typeface="微软雅黑" panose="020B0503020204020204" pitchFamily="34" charset="-122"/>
                </a:rPr>
                <a:t>随时、随地访问</a:t>
              </a:r>
              <a:r>
                <a:rPr lang="en-US" altLang="zh-CN" dirty="0">
                  <a:solidFill>
                    <a:srgbClr val="A5A5A5"/>
                  </a:solidFill>
                  <a:latin typeface="微软雅黑" panose="020B0503020204020204" pitchFamily="34" charset="-122"/>
                  <a:ea typeface="微软雅黑" panose="020B0503020204020204" pitchFamily="34" charset="-122"/>
                </a:rPr>
                <a:t>Internet</a:t>
              </a:r>
              <a:endParaRPr lang="zh-CN" altLang="en-US" dirty="0">
                <a:solidFill>
                  <a:srgbClr val="A5A5A5"/>
                </a:solidFill>
                <a:latin typeface="微软雅黑" panose="020B0503020204020204" pitchFamily="34" charset="-122"/>
                <a:ea typeface="微软雅黑" panose="020B0503020204020204" pitchFamily="34" charset="-122"/>
              </a:endParaRPr>
            </a:p>
          </p:txBody>
        </p:sp>
        <p:sp>
          <p:nvSpPr>
            <p:cNvPr id="73" name="矩形 72"/>
            <p:cNvSpPr/>
            <p:nvPr/>
          </p:nvSpPr>
          <p:spPr>
            <a:xfrm>
              <a:off x="5912425" y="4594821"/>
              <a:ext cx="414485" cy="5201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altLang="zh-CN" sz="3600" dirty="0">
                  <a:solidFill>
                    <a:schemeClr val="tx1"/>
                  </a:solidFill>
                  <a:latin typeface="Arial" panose="020B0604020202020204" pitchFamily="34" charset="0"/>
                  <a:ea typeface="微软雅黑" panose="020B0503020204020204" pitchFamily="34" charset="-122"/>
                  <a:cs typeface="Arial" panose="020B0604020202020204" pitchFamily="34" charset="0"/>
                </a:rPr>
                <a:t>5</a:t>
              </a:r>
              <a:endParaRPr lang="zh-CN" altLang="en-US" sz="36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4" name="灯片编号占位符 73"/>
          <p:cNvSpPr>
            <a:spLocks noGrp="1"/>
          </p:cNvSpPr>
          <p:nvPr>
            <p:ph type="sldNum" sz="quarter" idx="12"/>
          </p:nvPr>
        </p:nvSpPr>
        <p:spPr/>
        <p:txBody>
          <a:bodyPr/>
          <a:lstStyle/>
          <a:p>
            <a:fld id="{38B4F502-AEE6-4D70-927B-AC49763F54CA}" type="slidenum">
              <a:rPr lang="zh-CN" altLang="en-US" smtClean="0"/>
              <a:t>3</a:t>
            </a:fld>
            <a:endParaRPr lang="zh-CN" altLang="en-US"/>
          </a:p>
        </p:txBody>
      </p:sp>
      <p:pic>
        <p:nvPicPr>
          <p:cNvPr id="6" name="图片 5"/>
          <p:cNvPicPr>
            <a:picLocks noChangeAspect="1"/>
          </p:cNvPicPr>
          <p:nvPr/>
        </p:nvPicPr>
        <p:blipFill>
          <a:blip r:embed="rId3"/>
          <a:stretch>
            <a:fillRect/>
          </a:stretch>
        </p:blipFill>
        <p:spPr>
          <a:xfrm>
            <a:off x="8991599" y="3774731"/>
            <a:ext cx="1634837" cy="1762484"/>
          </a:xfrm>
          <a:prstGeom prst="rect">
            <a:avLst/>
          </a:prstGeom>
        </p:spPr>
      </p:pic>
    </p:spTree>
    <p:extLst>
      <p:ext uri="{BB962C8B-B14F-4D97-AF65-F5344CB8AC3E}">
        <p14:creationId xmlns:p14="http://schemas.microsoft.com/office/powerpoint/2010/main" val="204686511"/>
      </p:ext>
    </p:extLst>
  </p:cSld>
  <p:clrMapOvr>
    <a:masterClrMapping/>
  </p:clrMapOvr>
  <mc:AlternateContent xmlns:mc="http://schemas.openxmlformats.org/markup-compatibility/2006" xmlns:p14="http://schemas.microsoft.com/office/powerpoint/2010/main">
    <mc:Choice Requires="p14">
      <p:transition spd="slow" p14:dur="2000" advTm="9275"/>
    </mc:Choice>
    <mc:Fallback xmlns="">
      <p:transition spd="slow" advTm="927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多径传播</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30</a:t>
            </a:fld>
            <a:endParaRPr lang="zh-CN" altLang="en-US"/>
          </a:p>
        </p:txBody>
      </p:sp>
      <p:sp>
        <p:nvSpPr>
          <p:cNvPr id="7" name="矩形 6"/>
          <p:cNvSpPr/>
          <p:nvPr/>
        </p:nvSpPr>
        <p:spPr>
          <a:xfrm>
            <a:off x="1223158" y="1154613"/>
            <a:ext cx="8981781" cy="9561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200" b="1" dirty="0">
                <a:solidFill>
                  <a:schemeClr val="tx1"/>
                </a:solidFill>
                <a:latin typeface="微软雅黑" panose="020B0503020204020204" pitchFamily="34" charset="-122"/>
                <a:ea typeface="微软雅黑" panose="020B0503020204020204" pitchFamily="34" charset="-122"/>
              </a:rPr>
              <a:t>例：电磁波遇到比波长大得多的物体时发生反射</a:t>
            </a:r>
          </a:p>
        </p:txBody>
      </p:sp>
      <p:graphicFrame>
        <p:nvGraphicFramePr>
          <p:cNvPr id="8" name="内容占位符 6"/>
          <p:cNvGraphicFramePr>
            <a:graphicFrameLocks noChangeAspect="1"/>
          </p:cNvGraphicFramePr>
          <p:nvPr>
            <p:extLst/>
          </p:nvPr>
        </p:nvGraphicFramePr>
        <p:xfrm>
          <a:off x="114300" y="2198548"/>
          <a:ext cx="7443324" cy="4157802"/>
        </p:xfrm>
        <a:graphic>
          <a:graphicData uri="http://schemas.openxmlformats.org/presentationml/2006/ole">
            <mc:AlternateContent xmlns:mc="http://schemas.openxmlformats.org/markup-compatibility/2006">
              <mc:Choice xmlns:v="urn:schemas-microsoft-com:vml" Requires="v">
                <p:oleObj spid="_x0000_s45130" name="Visio" r:id="rId4" imgW="5038641" imgH="2559996" progId="Visio.Drawing.11">
                  <p:embed/>
                </p:oleObj>
              </mc:Choice>
              <mc:Fallback>
                <p:oleObj name="Visio" r:id="rId4" imgW="5038641" imgH="2559996" progId="Visio.Drawing.11">
                  <p:embed/>
                  <p:pic>
                    <p:nvPicPr>
                      <p:cNvPr id="8" name="内容占位符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2198548"/>
                        <a:ext cx="7443324" cy="4157802"/>
                      </a:xfrm>
                      <a:prstGeom prst="rect">
                        <a:avLst/>
                      </a:prstGeom>
                      <a:noFill/>
                      <a:ln>
                        <a:noFill/>
                      </a:ln>
                    </p:spPr>
                  </p:pic>
                </p:oleObj>
              </mc:Fallback>
            </mc:AlternateContent>
          </a:graphicData>
        </a:graphic>
      </p:graphicFrame>
      <p:graphicFrame>
        <p:nvGraphicFramePr>
          <p:cNvPr id="10" name="Object 2"/>
          <p:cNvGraphicFramePr>
            <a:graphicFrameLocks noChangeAspect="1"/>
          </p:cNvGraphicFramePr>
          <p:nvPr>
            <p:extLst/>
          </p:nvPr>
        </p:nvGraphicFramePr>
        <p:xfrm>
          <a:off x="7944653" y="3857825"/>
          <a:ext cx="3878698" cy="922320"/>
        </p:xfrm>
        <a:graphic>
          <a:graphicData uri="http://schemas.openxmlformats.org/presentationml/2006/ole">
            <mc:AlternateContent xmlns:mc="http://schemas.openxmlformats.org/markup-compatibility/2006">
              <mc:Choice xmlns:v="urn:schemas-microsoft-com:vml" Requires="v">
                <p:oleObj spid="_x0000_s45131" name="Equation" r:id="rId6" imgW="3733560" imgH="888840" progId="Equation.DSMT4">
                  <p:embed/>
                </p:oleObj>
              </mc:Choice>
              <mc:Fallback>
                <p:oleObj name="Equation" r:id="rId6" imgW="3733560" imgH="888840" progId="Equation.DSMT4">
                  <p:embed/>
                  <p:pic>
                    <p:nvPicPr>
                      <p:cNvPr id="10" name="Object 2"/>
                      <p:cNvPicPr>
                        <a:picLocks noChangeAspect="1" noChangeArrowheads="1"/>
                      </p:cNvPicPr>
                      <p:nvPr/>
                    </p:nvPicPr>
                    <p:blipFill>
                      <a:blip r:embed="rId7"/>
                      <a:srcRect/>
                      <a:stretch>
                        <a:fillRect/>
                      </a:stretch>
                    </p:blipFill>
                    <p:spPr bwMode="auto">
                      <a:xfrm>
                        <a:off x="7944653" y="3857825"/>
                        <a:ext cx="3878698" cy="922320"/>
                      </a:xfrm>
                      <a:prstGeom prst="rect">
                        <a:avLst/>
                      </a:prstGeom>
                      <a:noFill/>
                      <a:ln>
                        <a:noFill/>
                      </a:ln>
                      <a:extLst/>
                    </p:spPr>
                  </p:pic>
                </p:oleObj>
              </mc:Fallback>
            </mc:AlternateContent>
          </a:graphicData>
        </a:graphic>
      </p:graphicFrame>
      <p:graphicFrame>
        <p:nvGraphicFramePr>
          <p:cNvPr id="11" name="Object 7"/>
          <p:cNvGraphicFramePr>
            <a:graphicFrameLocks noChangeAspect="1"/>
          </p:cNvGraphicFramePr>
          <p:nvPr>
            <p:extLst/>
          </p:nvPr>
        </p:nvGraphicFramePr>
        <p:xfrm>
          <a:off x="7944653" y="2301116"/>
          <a:ext cx="3897199" cy="1108794"/>
        </p:xfrm>
        <a:graphic>
          <a:graphicData uri="http://schemas.openxmlformats.org/presentationml/2006/ole">
            <mc:AlternateContent xmlns:mc="http://schemas.openxmlformats.org/markup-compatibility/2006">
              <mc:Choice xmlns:v="urn:schemas-microsoft-com:vml" Requires="v">
                <p:oleObj spid="_x0000_s45132" name="Equation" r:id="rId8" imgW="2984500" imgH="850900" progId="Equation.DSMT4">
                  <p:embed/>
                </p:oleObj>
              </mc:Choice>
              <mc:Fallback>
                <p:oleObj name="Equation" r:id="rId8" imgW="2984500" imgH="850900" progId="Equation.DSMT4">
                  <p:embed/>
                  <p:pic>
                    <p:nvPicPr>
                      <p:cNvPr id="11"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4653" y="2301116"/>
                        <a:ext cx="3897199" cy="1108794"/>
                      </a:xfrm>
                      <a:prstGeom prst="rect">
                        <a:avLst/>
                      </a:prstGeom>
                      <a:noFill/>
                      <a:ln>
                        <a:noFill/>
                      </a:ln>
                    </p:spPr>
                  </p:pic>
                </p:oleObj>
              </mc:Fallback>
            </mc:AlternateContent>
          </a:graphicData>
        </a:graphic>
      </p:graphicFrame>
      <p:graphicFrame>
        <p:nvGraphicFramePr>
          <p:cNvPr id="12" name="Object 2"/>
          <p:cNvGraphicFramePr>
            <a:graphicFrameLocks noChangeAspect="1"/>
          </p:cNvGraphicFramePr>
          <p:nvPr>
            <p:extLst/>
          </p:nvPr>
        </p:nvGraphicFramePr>
        <p:xfrm>
          <a:off x="7944653" y="5228059"/>
          <a:ext cx="3885349" cy="976075"/>
        </p:xfrm>
        <a:graphic>
          <a:graphicData uri="http://schemas.openxmlformats.org/presentationml/2006/ole">
            <mc:AlternateContent xmlns:mc="http://schemas.openxmlformats.org/markup-compatibility/2006">
              <mc:Choice xmlns:v="urn:schemas-microsoft-com:vml" Requires="v">
                <p:oleObj spid="_x0000_s45133" name="Equation" r:id="rId10" imgW="4190760" imgH="1054080" progId="Equation.DSMT4">
                  <p:embed/>
                </p:oleObj>
              </mc:Choice>
              <mc:Fallback>
                <p:oleObj name="Equation" r:id="rId10" imgW="4190760" imgH="1054080" progId="Equation.DSMT4">
                  <p:embed/>
                  <p:pic>
                    <p:nvPicPr>
                      <p:cNvPr id="12" name="Object 2"/>
                      <p:cNvPicPr>
                        <a:picLocks noChangeAspect="1" noChangeArrowheads="1"/>
                      </p:cNvPicPr>
                      <p:nvPr/>
                    </p:nvPicPr>
                    <p:blipFill>
                      <a:blip r:embed="rId11"/>
                      <a:srcRect/>
                      <a:stretch>
                        <a:fillRect/>
                      </a:stretch>
                    </p:blipFill>
                    <p:spPr bwMode="auto">
                      <a:xfrm>
                        <a:off x="7944653" y="5228059"/>
                        <a:ext cx="3885349" cy="976075"/>
                      </a:xfrm>
                      <a:prstGeom prst="rect">
                        <a:avLst/>
                      </a:prstGeom>
                      <a:noFill/>
                      <a:ln>
                        <a:noFill/>
                      </a:ln>
                      <a:extLst/>
                    </p:spPr>
                  </p:pic>
                </p:oleObj>
              </mc:Fallback>
            </mc:AlternateContent>
          </a:graphicData>
        </a:graphic>
      </p:graphicFrame>
      <p:cxnSp>
        <p:nvCxnSpPr>
          <p:cNvPr id="13" name="直接连接符 12"/>
          <p:cNvCxnSpPr/>
          <p:nvPr/>
        </p:nvCxnSpPr>
        <p:spPr>
          <a:xfrm>
            <a:off x="7944653" y="3512895"/>
            <a:ext cx="3873500"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14" name="直接连接符 13"/>
          <p:cNvCxnSpPr/>
          <p:nvPr/>
        </p:nvCxnSpPr>
        <p:spPr>
          <a:xfrm>
            <a:off x="7944653" y="4877565"/>
            <a:ext cx="3873500"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15" name="直接连接符 14"/>
          <p:cNvCxnSpPr/>
          <p:nvPr/>
        </p:nvCxnSpPr>
        <p:spPr>
          <a:xfrm>
            <a:off x="7944653" y="6242234"/>
            <a:ext cx="3873500" cy="0"/>
          </a:xfrm>
          <a:prstGeom prst="line">
            <a:avLst/>
          </a:prstGeom>
          <a:ln>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50670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小尺度效应</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31</a:t>
            </a:fld>
            <a:endParaRPr lang="zh-CN" altLang="en-US"/>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792" y="4309836"/>
            <a:ext cx="2046514" cy="2046514"/>
          </a:xfrm>
          <a:prstGeom prst="rect">
            <a:avLst/>
          </a:prstGeom>
        </p:spPr>
      </p:pic>
      <p:pic>
        <p:nvPicPr>
          <p:cNvPr id="8" name="图片 7"/>
          <p:cNvPicPr>
            <a:picLocks noChangeAspect="1"/>
          </p:cNvPicPr>
          <p:nvPr/>
        </p:nvPicPr>
        <p:blipFill>
          <a:blip r:embed="rId4"/>
          <a:stretch>
            <a:fillRect/>
          </a:stretch>
        </p:blipFill>
        <p:spPr>
          <a:xfrm>
            <a:off x="2128615" y="3674610"/>
            <a:ext cx="453294" cy="895641"/>
          </a:xfrm>
          <a:prstGeom prst="rect">
            <a:avLst/>
          </a:prstGeom>
        </p:spPr>
      </p:pic>
      <p:pic>
        <p:nvPicPr>
          <p:cNvPr id="9" name="图片 8"/>
          <p:cNvPicPr>
            <a:picLocks noChangeAspect="1"/>
          </p:cNvPicPr>
          <p:nvPr/>
        </p:nvPicPr>
        <p:blipFill>
          <a:blip r:embed="rId5"/>
          <a:stretch>
            <a:fillRect/>
          </a:stretch>
        </p:blipFill>
        <p:spPr>
          <a:xfrm rot="1205844">
            <a:off x="1753020" y="3553204"/>
            <a:ext cx="486811" cy="141170"/>
          </a:xfrm>
          <a:prstGeom prst="rect">
            <a:avLst/>
          </a:prstGeom>
        </p:spPr>
      </p:pic>
      <p:pic>
        <p:nvPicPr>
          <p:cNvPr id="10" name="图片 9"/>
          <p:cNvPicPr>
            <a:picLocks noChangeAspect="1"/>
          </p:cNvPicPr>
          <p:nvPr/>
        </p:nvPicPr>
        <p:blipFill>
          <a:blip r:embed="rId5"/>
          <a:stretch>
            <a:fillRect/>
          </a:stretch>
        </p:blipFill>
        <p:spPr>
          <a:xfrm rot="6743963">
            <a:off x="2210221" y="3342746"/>
            <a:ext cx="486811" cy="141170"/>
          </a:xfrm>
          <a:prstGeom prst="rect">
            <a:avLst/>
          </a:prstGeom>
        </p:spPr>
      </p:pic>
      <p:pic>
        <p:nvPicPr>
          <p:cNvPr id="11" name="图片 10"/>
          <p:cNvPicPr>
            <a:picLocks noChangeAspect="1"/>
          </p:cNvPicPr>
          <p:nvPr/>
        </p:nvPicPr>
        <p:blipFill>
          <a:blip r:embed="rId5"/>
          <a:stretch>
            <a:fillRect/>
          </a:stretch>
        </p:blipFill>
        <p:spPr>
          <a:xfrm rot="10460603">
            <a:off x="2493252" y="3654804"/>
            <a:ext cx="486811" cy="141170"/>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2306" y="4701722"/>
            <a:ext cx="1491343" cy="1491343"/>
          </a:xfrm>
          <a:prstGeom prst="rect">
            <a:avLst/>
          </a:prstGeom>
        </p:spPr>
      </p:pic>
      <p:cxnSp>
        <p:nvCxnSpPr>
          <p:cNvPr id="13" name="直接连接符 12"/>
          <p:cNvCxnSpPr/>
          <p:nvPr/>
        </p:nvCxnSpPr>
        <p:spPr>
          <a:xfrm flipH="1" flipV="1">
            <a:off x="3059306" y="3783694"/>
            <a:ext cx="3222170" cy="13933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14963" y="3264807"/>
            <a:ext cx="1045028" cy="1045028"/>
          </a:xfrm>
          <a:prstGeom prst="rect">
            <a:avLst/>
          </a:prstGeom>
        </p:spPr>
      </p:pic>
      <p:cxnSp>
        <p:nvCxnSpPr>
          <p:cNvPr id="15" name="直接连接符 14"/>
          <p:cNvCxnSpPr>
            <a:endCxn id="14" idx="1"/>
          </p:cNvCxnSpPr>
          <p:nvPr/>
        </p:nvCxnSpPr>
        <p:spPr>
          <a:xfrm flipV="1">
            <a:off x="6281476" y="3787321"/>
            <a:ext cx="3033487" cy="1375228"/>
          </a:xfrm>
          <a:prstGeom prst="line">
            <a:avLst/>
          </a:prstGeom>
          <a:ln w="285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78162" y="1152735"/>
            <a:ext cx="2040574" cy="1789129"/>
          </a:xfrm>
          <a:prstGeom prst="rect">
            <a:avLst/>
          </a:prstGeom>
        </p:spPr>
      </p:pic>
      <p:cxnSp>
        <p:nvCxnSpPr>
          <p:cNvPr id="17" name="直接连接符 16"/>
          <p:cNvCxnSpPr/>
          <p:nvPr/>
        </p:nvCxnSpPr>
        <p:spPr>
          <a:xfrm flipV="1">
            <a:off x="3131877" y="3609521"/>
            <a:ext cx="6212114" cy="1"/>
          </a:xfrm>
          <a:prstGeom prst="line">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3059305" y="2100035"/>
            <a:ext cx="4325257" cy="1335315"/>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370048" y="2100035"/>
            <a:ext cx="1959429" cy="1364344"/>
          </a:xfrm>
          <a:prstGeom prst="line">
            <a:avLst/>
          </a:prstGeom>
          <a:ln w="28575">
            <a:solidFill>
              <a:schemeClr val="accent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642848" y="4385934"/>
            <a:ext cx="1340629"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反射波</a:t>
            </a:r>
          </a:p>
        </p:txBody>
      </p:sp>
      <p:sp>
        <p:nvSpPr>
          <p:cNvPr id="21" name="文本框 20"/>
          <p:cNvSpPr txBox="1"/>
          <p:nvPr/>
        </p:nvSpPr>
        <p:spPr>
          <a:xfrm>
            <a:off x="5679134" y="2985307"/>
            <a:ext cx="1340629"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直射波</a:t>
            </a:r>
          </a:p>
        </p:txBody>
      </p:sp>
      <p:sp>
        <p:nvSpPr>
          <p:cNvPr id="22" name="文本框 21"/>
          <p:cNvSpPr txBox="1"/>
          <p:nvPr/>
        </p:nvSpPr>
        <p:spPr>
          <a:xfrm>
            <a:off x="8647305" y="2470049"/>
            <a:ext cx="1340629"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散射波</a:t>
            </a:r>
          </a:p>
        </p:txBody>
      </p:sp>
    </p:spTree>
    <p:extLst>
      <p:ext uri="{BB962C8B-B14F-4D97-AF65-F5344CB8AC3E}">
        <p14:creationId xmlns:p14="http://schemas.microsoft.com/office/powerpoint/2010/main" val="3931903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t>多径（</a:t>
            </a:r>
            <a:r>
              <a:rPr lang="en-US" altLang="zh-CN"/>
              <a:t>multipath</a:t>
            </a:r>
            <a:r>
              <a:rPr lang="zh-CN" altLang="en-US"/>
              <a:t>）传播的影响</a:t>
            </a:r>
          </a:p>
        </p:txBody>
      </p:sp>
      <p:sp>
        <p:nvSpPr>
          <p:cNvPr id="30723" name="Rectangle 3"/>
          <p:cNvSpPr>
            <a:spLocks noGrp="1" noChangeArrowheads="1"/>
          </p:cNvSpPr>
          <p:nvPr>
            <p:ph type="body" idx="1"/>
          </p:nvPr>
        </p:nvSpPr>
        <p:spPr>
          <a:xfrm>
            <a:off x="2149434" y="2804695"/>
            <a:ext cx="8329654" cy="3719931"/>
          </a:xfrm>
        </p:spPr>
        <p:txBody>
          <a:bodyPr>
            <a:normAutofit fontScale="92500"/>
          </a:bodyPr>
          <a:lstStyle/>
          <a:p>
            <a:pPr eaLnBrk="1" hangingPunct="1">
              <a:lnSpc>
                <a:spcPct val="150000"/>
              </a:lnSpc>
            </a:pPr>
            <a:r>
              <a:rPr lang="zh-CN" altLang="en-US" dirty="0"/>
              <a:t>一个信号的多个拷贝以不同的相位到达</a:t>
            </a:r>
          </a:p>
          <a:p>
            <a:pPr lvl="1" eaLnBrk="1" hangingPunct="1">
              <a:lnSpc>
                <a:spcPct val="150000"/>
              </a:lnSpc>
            </a:pPr>
            <a:r>
              <a:rPr lang="zh-CN" altLang="en-US" sz="2800" dirty="0"/>
              <a:t>如果相位破坏性叠加，则相对噪声来说信号的强度就会下降（信噪比减小），导致接收端检测困难</a:t>
            </a:r>
          </a:p>
          <a:p>
            <a:pPr eaLnBrk="1" hangingPunct="1">
              <a:lnSpc>
                <a:spcPct val="150000"/>
              </a:lnSpc>
            </a:pPr>
            <a:r>
              <a:rPr lang="zh-CN" altLang="en-US" dirty="0"/>
              <a:t>信号串扰（</a:t>
            </a:r>
            <a:r>
              <a:rPr lang="en-US" altLang="zh-CN" dirty="0" err="1"/>
              <a:t>intersymbol</a:t>
            </a:r>
            <a:r>
              <a:rPr lang="en-US" altLang="zh-CN" dirty="0"/>
              <a:t> interference</a:t>
            </a:r>
            <a:r>
              <a:rPr lang="zh-CN" altLang="en-US" dirty="0"/>
              <a:t>）</a:t>
            </a:r>
          </a:p>
          <a:p>
            <a:pPr lvl="1" eaLnBrk="1" hangingPunct="1">
              <a:lnSpc>
                <a:spcPct val="150000"/>
              </a:lnSpc>
            </a:pPr>
            <a:r>
              <a:rPr lang="zh-CN" altLang="en-US" sz="3000" dirty="0"/>
              <a:t>一个脉冲的一个或多个延迟的拷贝在一个比特时间内到达</a:t>
            </a:r>
          </a:p>
        </p:txBody>
      </p:sp>
      <p:sp>
        <p:nvSpPr>
          <p:cNvPr id="30724" name="Text Box 4"/>
          <p:cNvSpPr txBox="1">
            <a:spLocks noChangeArrowheads="1"/>
          </p:cNvSpPr>
          <p:nvPr/>
        </p:nvSpPr>
        <p:spPr bwMode="auto">
          <a:xfrm>
            <a:off x="2280062" y="1235035"/>
            <a:ext cx="6984588" cy="156966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sz="3200" dirty="0"/>
              <a:t>多径（</a:t>
            </a:r>
            <a:r>
              <a:rPr lang="en-US" altLang="zh-CN" sz="3200" dirty="0"/>
              <a:t>Multipath</a:t>
            </a:r>
            <a:r>
              <a:rPr lang="zh-CN" altLang="en-US" sz="3200" dirty="0"/>
              <a:t>）</a:t>
            </a:r>
            <a:r>
              <a:rPr lang="en-US" altLang="zh-CN" sz="3200" dirty="0"/>
              <a:t>:</a:t>
            </a:r>
            <a:r>
              <a:rPr lang="zh-CN" altLang="en-US" sz="3200" dirty="0"/>
              <a:t>障碍物反射信号，使得接收端接收到多个不同延迟的信号</a:t>
            </a:r>
          </a:p>
        </p:txBody>
      </p:sp>
    </p:spTree>
    <p:extLst>
      <p:ext uri="{BB962C8B-B14F-4D97-AF65-F5344CB8AC3E}">
        <p14:creationId xmlns:p14="http://schemas.microsoft.com/office/powerpoint/2010/main" val="326119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a:t>多径传播的影响</a:t>
            </a:r>
          </a:p>
        </p:txBody>
      </p:sp>
      <p:sp>
        <p:nvSpPr>
          <p:cNvPr id="31747" name="Rectangle 3"/>
          <p:cNvSpPr>
            <a:spLocks noGrp="1" noChangeArrowheads="1"/>
          </p:cNvSpPr>
          <p:nvPr>
            <p:ph type="body" idx="1"/>
          </p:nvPr>
        </p:nvSpPr>
        <p:spPr>
          <a:xfrm>
            <a:off x="2706688" y="2017714"/>
            <a:ext cx="7772400" cy="1195387"/>
          </a:xfrm>
        </p:spPr>
        <p:txBody>
          <a:bodyPr>
            <a:normAutofit/>
          </a:bodyPr>
          <a:lstStyle/>
          <a:p>
            <a:pPr eaLnBrk="1" hangingPunct="1"/>
            <a:r>
              <a:rPr lang="zh-CN" altLang="en-US"/>
              <a:t>假设：以给定频率在固定天线和移动节点之间的链路上发送一个窄脉冲</a:t>
            </a:r>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3146426"/>
            <a:ext cx="8104187"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97204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阴影衰落</a:t>
            </a:r>
          </a:p>
        </p:txBody>
      </p:sp>
      <p:pic>
        <p:nvPicPr>
          <p:cNvPr id="4" name="图片 3"/>
          <p:cNvPicPr>
            <a:picLocks noChangeAspect="1"/>
          </p:cNvPicPr>
          <p:nvPr/>
        </p:nvPicPr>
        <p:blipFill>
          <a:blip r:embed="rId3"/>
          <a:stretch>
            <a:fillRect/>
          </a:stretch>
        </p:blipFill>
        <p:spPr>
          <a:xfrm>
            <a:off x="1475889" y="2465529"/>
            <a:ext cx="1090347" cy="2154362"/>
          </a:xfrm>
          <a:prstGeom prst="rect">
            <a:avLst/>
          </a:prstGeom>
        </p:spPr>
      </p:pic>
      <p:pic>
        <p:nvPicPr>
          <p:cNvPr id="5" name="图片 4"/>
          <p:cNvPicPr>
            <a:picLocks noChangeAspect="1"/>
          </p:cNvPicPr>
          <p:nvPr/>
        </p:nvPicPr>
        <p:blipFill>
          <a:blip r:embed="rId4"/>
          <a:stretch>
            <a:fillRect/>
          </a:stretch>
        </p:blipFill>
        <p:spPr>
          <a:xfrm rot="1205844">
            <a:off x="1419609" y="2315095"/>
            <a:ext cx="486811" cy="141170"/>
          </a:xfrm>
          <a:prstGeom prst="rect">
            <a:avLst/>
          </a:prstGeom>
        </p:spPr>
      </p:pic>
      <p:pic>
        <p:nvPicPr>
          <p:cNvPr id="6" name="图片 5"/>
          <p:cNvPicPr>
            <a:picLocks noChangeAspect="1"/>
          </p:cNvPicPr>
          <p:nvPr/>
        </p:nvPicPr>
        <p:blipFill>
          <a:blip r:embed="rId4"/>
          <a:stretch>
            <a:fillRect/>
          </a:stretch>
        </p:blipFill>
        <p:spPr>
          <a:xfrm rot="6743963">
            <a:off x="1876810" y="2104637"/>
            <a:ext cx="486811" cy="141170"/>
          </a:xfrm>
          <a:prstGeom prst="rect">
            <a:avLst/>
          </a:prstGeom>
        </p:spPr>
      </p:pic>
      <p:pic>
        <p:nvPicPr>
          <p:cNvPr id="7" name="图片 6"/>
          <p:cNvPicPr>
            <a:picLocks noChangeAspect="1"/>
          </p:cNvPicPr>
          <p:nvPr/>
        </p:nvPicPr>
        <p:blipFill>
          <a:blip r:embed="rId4"/>
          <a:stretch>
            <a:fillRect/>
          </a:stretch>
        </p:blipFill>
        <p:spPr>
          <a:xfrm rot="10460603">
            <a:off x="2159841" y="2416695"/>
            <a:ext cx="486811" cy="14117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9494" y="2854011"/>
            <a:ext cx="2438400" cy="2438400"/>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81667" y="4174813"/>
            <a:ext cx="896256" cy="896256"/>
          </a:xfrm>
          <a:prstGeom prst="rect">
            <a:avLst/>
          </a:prstGeom>
        </p:spPr>
      </p:pic>
      <p:cxnSp>
        <p:nvCxnSpPr>
          <p:cNvPr id="10" name="直接连接符 9"/>
          <p:cNvCxnSpPr/>
          <p:nvPr/>
        </p:nvCxnSpPr>
        <p:spPr>
          <a:xfrm>
            <a:off x="2798466" y="2429470"/>
            <a:ext cx="2467428" cy="1538513"/>
          </a:xfrm>
          <a:prstGeom prst="line">
            <a:avLst/>
          </a:prstGeom>
          <a:ln w="28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061209" y="3967983"/>
            <a:ext cx="1204685" cy="783771"/>
          </a:xfrm>
          <a:prstGeom prst="line">
            <a:avLst/>
          </a:prstGeom>
          <a:ln w="28575">
            <a:solidFill>
              <a:schemeClr val="accent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flipH="1">
            <a:off x="8512351" y="3430464"/>
            <a:ext cx="2810860" cy="690192"/>
            <a:chOff x="2845593" y="4467226"/>
            <a:chExt cx="2194507" cy="538850"/>
          </a:xfrm>
        </p:grpSpPr>
        <p:cxnSp>
          <p:nvCxnSpPr>
            <p:cNvPr id="13" name="直接连接符 12"/>
            <p:cNvCxnSpPr/>
            <p:nvPr/>
          </p:nvCxnSpPr>
          <p:spPr>
            <a:xfrm>
              <a:off x="2845593" y="4467226"/>
              <a:ext cx="16549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500562" y="4467226"/>
              <a:ext cx="495299" cy="495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4948933" y="4914909"/>
              <a:ext cx="91167" cy="91167"/>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8967037" y="2864897"/>
            <a:ext cx="2394857" cy="523220"/>
          </a:xfrm>
          <a:prstGeom prst="rect">
            <a:avLst/>
          </a:prstGeom>
          <a:noFill/>
        </p:spPr>
        <p:txBody>
          <a:bodyPr wrap="square" rtlCol="0">
            <a:spAutoFit/>
          </a:bodyPr>
          <a:lstStyle/>
          <a:p>
            <a:pPr algn="ctr"/>
            <a:r>
              <a:rPr lang="zh-CN" altLang="en-US" sz="2800" dirty="0">
                <a:latin typeface="微软雅黑" panose="020B0503020204020204" pitchFamily="34" charset="-122"/>
                <a:ea typeface="微软雅黑" panose="020B0503020204020204" pitchFamily="34" charset="-122"/>
              </a:rPr>
              <a:t>阴影衰落</a:t>
            </a:r>
          </a:p>
        </p:txBody>
      </p:sp>
    </p:spTree>
    <p:extLst>
      <p:ext uri="{BB962C8B-B14F-4D97-AF65-F5344CB8AC3E}">
        <p14:creationId xmlns:p14="http://schemas.microsoft.com/office/powerpoint/2010/main" val="2365847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anose="020B0503020204020204" pitchFamily="34" charset="-122"/>
              </a:rPr>
              <a:t>电波传播损耗预测模型</a:t>
            </a:r>
          </a:p>
        </p:txBody>
      </p:sp>
      <p:sp>
        <p:nvSpPr>
          <p:cNvPr id="3" name="内容占位符 2"/>
          <p:cNvSpPr>
            <a:spLocks noGrp="1"/>
          </p:cNvSpPr>
          <p:nvPr>
            <p:ph idx="1"/>
          </p:nvPr>
        </p:nvSpPr>
        <p:spPr>
          <a:xfrm>
            <a:off x="690418" y="1230959"/>
            <a:ext cx="11170920" cy="733061"/>
          </a:xfrm>
        </p:spPr>
        <p:txBody>
          <a:bodyPr>
            <a:noAutofit/>
          </a:bodyPr>
          <a:lstStyle/>
          <a:p>
            <a:pPr marL="0" indent="0">
              <a:spcBef>
                <a:spcPts val="1200"/>
              </a:spcBef>
              <a:buNone/>
            </a:pPr>
            <a:r>
              <a:rPr lang="zh-CN" altLang="en-US" sz="3200" b="1" dirty="0">
                <a:latin typeface="微软雅黑" panose="020B0503020204020204" pitchFamily="34" charset="-122"/>
              </a:rPr>
              <a:t>方法：收集、分析、测试数据归纳出基于不同环境的经验模型</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35</a:t>
            </a:fld>
            <a:endParaRPr lang="zh-CN" altLang="en-US"/>
          </a:p>
        </p:txBody>
      </p:sp>
      <p:sp>
        <p:nvSpPr>
          <p:cNvPr id="5" name="矩形 4"/>
          <p:cNvSpPr/>
          <p:nvPr/>
        </p:nvSpPr>
        <p:spPr>
          <a:xfrm>
            <a:off x="2082800" y="2625195"/>
            <a:ext cx="7899400" cy="523220"/>
          </a:xfrm>
          <a:prstGeom prst="rect">
            <a:avLst/>
          </a:prstGeom>
        </p:spPr>
        <p:txBody>
          <a:bodyPr wrap="square">
            <a:spAutoFit/>
          </a:bodyPr>
          <a:lstStyle/>
          <a:p>
            <a:pPr>
              <a:spcBef>
                <a:spcPts val="1200"/>
              </a:spcBef>
            </a:pPr>
            <a:r>
              <a:rPr lang="zh-CN" altLang="en-US" sz="2800" dirty="0">
                <a:latin typeface="微软雅黑" panose="020B0503020204020204" pitchFamily="34" charset="-122"/>
                <a:ea typeface="微软雅黑" panose="020B0503020204020204" pitchFamily="34" charset="-122"/>
              </a:rPr>
              <a:t>确定传播环境的主要因素</a:t>
            </a:r>
          </a:p>
        </p:txBody>
      </p:sp>
      <p:sp>
        <p:nvSpPr>
          <p:cNvPr id="6" name="矩形 5"/>
          <p:cNvSpPr/>
          <p:nvPr/>
        </p:nvSpPr>
        <p:spPr>
          <a:xfrm>
            <a:off x="1286522" y="2507214"/>
            <a:ext cx="672533" cy="641201"/>
          </a:xfrm>
          <a:prstGeom prst="rect">
            <a:avLst/>
          </a:prstGeom>
          <a:noFill/>
          <a:ln w="190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rgbClr val="4F81BD"/>
                </a:solidFill>
                <a:latin typeface="微软雅黑" panose="020B0503020204020204" pitchFamily="34" charset="-122"/>
                <a:ea typeface="微软雅黑" panose="020B0503020204020204" pitchFamily="34" charset="-122"/>
              </a:rPr>
              <a:t>01</a:t>
            </a:r>
            <a:endParaRPr lang="zh-CN" altLang="en-US" sz="2800" dirty="0">
              <a:solidFill>
                <a:srgbClr val="4F81BD"/>
              </a:solidFill>
              <a:latin typeface="微软雅黑" panose="020B0503020204020204" pitchFamily="34" charset="-122"/>
              <a:ea typeface="微软雅黑" panose="020B0503020204020204" pitchFamily="34" charset="-122"/>
            </a:endParaRPr>
          </a:p>
        </p:txBody>
      </p:sp>
      <p:sp>
        <p:nvSpPr>
          <p:cNvPr id="7" name="矩形 6"/>
          <p:cNvSpPr/>
          <p:nvPr/>
        </p:nvSpPr>
        <p:spPr>
          <a:xfrm>
            <a:off x="2156295" y="4006145"/>
            <a:ext cx="3175000" cy="523220"/>
          </a:xfrm>
          <a:prstGeom prst="rect">
            <a:avLst/>
          </a:prstGeom>
        </p:spPr>
        <p:txBody>
          <a:bodyPr wrap="square">
            <a:spAutoFit/>
          </a:bodyPr>
          <a:lstStyle/>
          <a:p>
            <a:pPr>
              <a:spcBef>
                <a:spcPts val="1200"/>
              </a:spcBef>
            </a:pPr>
            <a:r>
              <a:rPr lang="zh-CN" altLang="en-US" sz="2800" dirty="0">
                <a:latin typeface="微软雅黑" panose="020B0503020204020204" pitchFamily="34" charset="-122"/>
                <a:ea typeface="微软雅黑" panose="020B0503020204020204" pitchFamily="34" charset="-122"/>
              </a:rPr>
              <a:t>建立经验传播模型</a:t>
            </a:r>
            <a:endParaRPr lang="zh-CN" altLang="en-US" sz="2800" b="1" dirty="0">
              <a:latin typeface="微软雅黑" panose="020B0503020204020204" pitchFamily="34" charset="-122"/>
              <a:ea typeface="微软雅黑" panose="020B0503020204020204" pitchFamily="34" charset="-122"/>
            </a:endParaRPr>
          </a:p>
        </p:txBody>
      </p:sp>
      <p:sp>
        <p:nvSpPr>
          <p:cNvPr id="8" name="矩形 7"/>
          <p:cNvSpPr/>
          <p:nvPr/>
        </p:nvSpPr>
        <p:spPr>
          <a:xfrm>
            <a:off x="1286522" y="3947155"/>
            <a:ext cx="672533" cy="641201"/>
          </a:xfrm>
          <a:prstGeom prst="rect">
            <a:avLst/>
          </a:prstGeom>
          <a:noFill/>
          <a:ln w="190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rgbClr val="4F81BD"/>
                </a:solidFill>
                <a:latin typeface="微软雅黑" panose="020B0503020204020204" pitchFamily="34" charset="-122"/>
                <a:ea typeface="微软雅黑" panose="020B0503020204020204" pitchFamily="34" charset="-122"/>
              </a:rPr>
              <a:t>02</a:t>
            </a:r>
            <a:endParaRPr lang="zh-CN" altLang="en-US" sz="2800" dirty="0">
              <a:solidFill>
                <a:srgbClr val="4F81BD"/>
              </a:solidFill>
              <a:latin typeface="微软雅黑" panose="020B0503020204020204" pitchFamily="34" charset="-122"/>
              <a:ea typeface="微软雅黑" panose="020B0503020204020204" pitchFamily="34" charset="-122"/>
            </a:endParaRPr>
          </a:p>
        </p:txBody>
      </p:sp>
      <p:sp>
        <p:nvSpPr>
          <p:cNvPr id="9" name="矩形 8"/>
          <p:cNvSpPr/>
          <p:nvPr/>
        </p:nvSpPr>
        <p:spPr>
          <a:xfrm>
            <a:off x="2082800" y="5505077"/>
            <a:ext cx="8792464" cy="523220"/>
          </a:xfrm>
          <a:prstGeom prst="rect">
            <a:avLst/>
          </a:prstGeom>
        </p:spPr>
        <p:txBody>
          <a:bodyPr wrap="square">
            <a:spAutoFit/>
          </a:bodyPr>
          <a:lstStyle/>
          <a:p>
            <a:pPr>
              <a:spcBef>
                <a:spcPts val="1200"/>
              </a:spcBef>
            </a:pPr>
            <a:r>
              <a:rPr lang="zh-CN" altLang="en-US" sz="2800" dirty="0">
                <a:latin typeface="微软雅黑" panose="020B0503020204020204" pitchFamily="34" charset="-122"/>
                <a:ea typeface="微软雅黑" panose="020B0503020204020204" pitchFamily="34" charset="-122"/>
              </a:rPr>
              <a:t>传播模型校正：使传播模型适应新的无线传播环境</a:t>
            </a:r>
          </a:p>
        </p:txBody>
      </p:sp>
      <p:sp>
        <p:nvSpPr>
          <p:cNvPr id="10" name="矩形 9"/>
          <p:cNvSpPr/>
          <p:nvPr/>
        </p:nvSpPr>
        <p:spPr>
          <a:xfrm>
            <a:off x="1286522" y="5387096"/>
            <a:ext cx="672533" cy="641201"/>
          </a:xfrm>
          <a:prstGeom prst="rect">
            <a:avLst/>
          </a:prstGeom>
          <a:noFill/>
          <a:ln w="190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800" dirty="0">
                <a:solidFill>
                  <a:srgbClr val="4F81BD"/>
                </a:solidFill>
                <a:latin typeface="微软雅黑" panose="020B0503020204020204" pitchFamily="34" charset="-122"/>
                <a:ea typeface="微软雅黑" panose="020B0503020204020204" pitchFamily="34" charset="-122"/>
              </a:rPr>
              <a:t>03</a:t>
            </a:r>
            <a:endParaRPr lang="zh-CN" altLang="en-US" sz="2800" dirty="0">
              <a:solidFill>
                <a:srgbClr val="4F81BD"/>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233391" y="3802508"/>
            <a:ext cx="1921027" cy="905272"/>
            <a:chOff x="5257800" y="3561012"/>
            <a:chExt cx="1921027" cy="905272"/>
          </a:xfrm>
        </p:grpSpPr>
        <p:cxnSp>
          <p:nvCxnSpPr>
            <p:cNvPr id="12" name="直接连接符 11"/>
            <p:cNvCxnSpPr/>
            <p:nvPr/>
          </p:nvCxnSpPr>
          <p:spPr>
            <a:xfrm flipH="1" flipV="1">
              <a:off x="5730101" y="4466284"/>
              <a:ext cx="14487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14" idx="1"/>
            </p:cNvCxnSpPr>
            <p:nvPr/>
          </p:nvCxnSpPr>
          <p:spPr>
            <a:xfrm flipH="1" flipV="1">
              <a:off x="5325919" y="4062705"/>
              <a:ext cx="404183" cy="4035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flipH="1" flipV="1">
              <a:off x="5257800" y="3994586"/>
              <a:ext cx="79806" cy="79806"/>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tx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5325919" y="3561012"/>
              <a:ext cx="1852908" cy="445261"/>
              <a:chOff x="5410938" y="3561012"/>
              <a:chExt cx="1852908" cy="445261"/>
            </a:xfrm>
          </p:grpSpPr>
          <p:cxnSp>
            <p:nvCxnSpPr>
              <p:cNvPr id="15" name="直接连接符 14"/>
              <p:cNvCxnSpPr/>
              <p:nvPr/>
            </p:nvCxnSpPr>
            <p:spPr>
              <a:xfrm flipH="1">
                <a:off x="5815120" y="3561012"/>
                <a:ext cx="14487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14" idx="3"/>
              </p:cNvCxnSpPr>
              <p:nvPr/>
            </p:nvCxnSpPr>
            <p:spPr>
              <a:xfrm flipH="1">
                <a:off x="5410938" y="3565907"/>
                <a:ext cx="404183" cy="440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1" name="矩形 20"/>
          <p:cNvSpPr/>
          <p:nvPr/>
        </p:nvSpPr>
        <p:spPr>
          <a:xfrm>
            <a:off x="7154418" y="3510723"/>
            <a:ext cx="2339102" cy="523220"/>
          </a:xfrm>
          <a:prstGeom prst="rect">
            <a:avLst/>
          </a:prstGeom>
        </p:spPr>
        <p:txBody>
          <a:bodyPr wrap="none">
            <a:spAutoFit/>
          </a:bodyPr>
          <a:lstStyle/>
          <a:p>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室外</a:t>
            </a:r>
            <a:r>
              <a:rPr lang="zh-CN" altLang="en-US" sz="2800" dirty="0">
                <a:latin typeface="微软雅黑" panose="020B0503020204020204" pitchFamily="34" charset="-122"/>
                <a:ea typeface="微软雅黑" panose="020B0503020204020204" pitchFamily="34" charset="-122"/>
              </a:rPr>
              <a:t>传播模型</a:t>
            </a:r>
            <a:endParaRPr lang="en-US" altLang="zh-CN" sz="2800" dirty="0">
              <a:latin typeface="微软雅黑" panose="020B0503020204020204" pitchFamily="34" charset="-122"/>
              <a:ea typeface="微软雅黑" panose="020B0503020204020204" pitchFamily="34" charset="-122"/>
            </a:endParaRPr>
          </a:p>
        </p:txBody>
      </p:sp>
      <p:sp>
        <p:nvSpPr>
          <p:cNvPr id="22" name="矩形 21"/>
          <p:cNvSpPr/>
          <p:nvPr/>
        </p:nvSpPr>
        <p:spPr>
          <a:xfrm>
            <a:off x="7154418" y="4431519"/>
            <a:ext cx="2339102" cy="523220"/>
          </a:xfrm>
          <a:prstGeom prst="rect">
            <a:avLst/>
          </a:prstGeom>
        </p:spPr>
        <p:txBody>
          <a:bodyPr wrap="none">
            <a:spAutoFit/>
          </a:bodyPr>
          <a:lstStyle/>
          <a:p>
            <a:r>
              <a:rPr lang="zh-CN" altLang="en-US" sz="2800" b="1" dirty="0">
                <a:solidFill>
                  <a:schemeClr val="accent2">
                    <a:lumMod val="75000"/>
                  </a:schemeClr>
                </a:solidFill>
                <a:latin typeface="微软雅黑" panose="020B0503020204020204" pitchFamily="34" charset="-122"/>
                <a:ea typeface="微软雅黑" panose="020B0503020204020204" pitchFamily="34" charset="-122"/>
              </a:rPr>
              <a:t>室内</a:t>
            </a:r>
            <a:r>
              <a:rPr lang="zh-CN" altLang="en-US" sz="2800" dirty="0">
                <a:latin typeface="微软雅黑" panose="020B0503020204020204" pitchFamily="34" charset="-122"/>
                <a:ea typeface="微软雅黑" panose="020B0503020204020204" pitchFamily="34" charset="-122"/>
              </a:rPr>
              <a:t>传播模型</a:t>
            </a:r>
            <a:endParaRPr lang="en-US" altLang="zh-CN" sz="2800" dirty="0">
              <a:latin typeface="微软雅黑" panose="020B0503020204020204" pitchFamily="34" charset="-122"/>
              <a:ea typeface="微软雅黑" panose="020B0503020204020204" pitchFamily="34" charset="-122"/>
            </a:endParaRPr>
          </a:p>
        </p:txBody>
      </p:sp>
      <p:sp>
        <p:nvSpPr>
          <p:cNvPr id="23" name="矩形 1"/>
          <p:cNvSpPr>
            <a:spLocks noChangeArrowheads="1"/>
          </p:cNvSpPr>
          <p:nvPr/>
        </p:nvSpPr>
        <p:spPr bwMode="auto">
          <a:xfrm>
            <a:off x="9915347" y="2861858"/>
            <a:ext cx="2353887"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3200">
                <a:solidFill>
                  <a:schemeClr val="tx1"/>
                </a:solidFill>
                <a:latin typeface="Arial" panose="020B0604020202020204" pitchFamily="34" charset="0"/>
                <a:ea typeface="Arial Unicode MS" pitchFamily="34"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Arial Unicode MS" pitchFamily="34"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Arial Unicode MS" pitchFamily="34"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Arial Unicode MS" pitchFamily="34"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Arial Unicode MS" pitchFamily="34"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Unicode MS" pitchFamily="34"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Unicode MS" pitchFamily="34"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Unicode MS" pitchFamily="34"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Unicode MS" pitchFamily="34" charset="-122"/>
                <a:sym typeface="Arial Unicode MS" pitchFamily="34" charset="-122"/>
              </a:defRPr>
            </a:lvl9pPr>
          </a:lstStyle>
          <a:p>
            <a:pPr>
              <a:spcBef>
                <a:spcPts val="1200"/>
              </a:spcBef>
            </a:pPr>
            <a:r>
              <a:rPr lang="en-US" altLang="zh-CN" sz="1800" dirty="0">
                <a:latin typeface="微软雅黑" panose="020B0503020204020204" pitchFamily="34" charset="-122"/>
                <a:ea typeface="微软雅黑" panose="020B0503020204020204" pitchFamily="34" charset="-122"/>
              </a:rPr>
              <a:t>Okumura-</a:t>
            </a:r>
            <a:r>
              <a:rPr lang="en-US" altLang="zh-CN" sz="1800" dirty="0" err="1">
                <a:latin typeface="微软雅黑" panose="020B0503020204020204" pitchFamily="34" charset="-122"/>
                <a:ea typeface="微软雅黑" panose="020B0503020204020204" pitchFamily="34" charset="-122"/>
              </a:rPr>
              <a:t>Hata</a:t>
            </a:r>
            <a:r>
              <a:rPr lang="zh-CN" altLang="en-US" sz="1800" dirty="0">
                <a:latin typeface="微软雅黑" panose="020B0503020204020204" pitchFamily="34" charset="-122"/>
                <a:ea typeface="微软雅黑" panose="020B0503020204020204" pitchFamily="34" charset="-122"/>
              </a:rPr>
              <a:t>模型</a:t>
            </a:r>
          </a:p>
          <a:p>
            <a:pPr>
              <a:spcBef>
                <a:spcPts val="1200"/>
              </a:spcBef>
            </a:pPr>
            <a:r>
              <a:rPr lang="en-US" altLang="zh-CN" sz="1800" dirty="0">
                <a:latin typeface="微软雅黑" panose="020B0503020204020204" pitchFamily="34" charset="-122"/>
                <a:ea typeface="微软雅黑" panose="020B0503020204020204" pitchFamily="34" charset="-122"/>
              </a:rPr>
              <a:t>COST-231 </a:t>
            </a:r>
            <a:r>
              <a:rPr lang="en-US" altLang="zh-CN" sz="1800" dirty="0" err="1">
                <a:latin typeface="微软雅黑" panose="020B0503020204020204" pitchFamily="34" charset="-122"/>
                <a:ea typeface="微软雅黑" panose="020B0503020204020204" pitchFamily="34" charset="-122"/>
              </a:rPr>
              <a:t>Hata</a:t>
            </a:r>
            <a:r>
              <a:rPr lang="zh-CN" altLang="en-US" sz="1800" dirty="0">
                <a:latin typeface="微软雅黑" panose="020B0503020204020204" pitchFamily="34" charset="-122"/>
                <a:ea typeface="微软雅黑" panose="020B0503020204020204" pitchFamily="34" charset="-122"/>
              </a:rPr>
              <a:t>模型</a:t>
            </a:r>
          </a:p>
          <a:p>
            <a:pPr>
              <a:spcBef>
                <a:spcPts val="1200"/>
              </a:spcBef>
            </a:pPr>
            <a:r>
              <a:rPr lang="en-US" altLang="zh-CN" sz="1800" dirty="0">
                <a:latin typeface="微软雅黑" panose="020B0503020204020204" pitchFamily="34" charset="-122"/>
                <a:ea typeface="微软雅黑" panose="020B0503020204020204" pitchFamily="34" charset="-122"/>
              </a:rPr>
              <a:t>CCIR</a:t>
            </a:r>
            <a:r>
              <a:rPr lang="zh-CN" altLang="en-US" sz="1800" dirty="0">
                <a:latin typeface="微软雅黑" panose="020B0503020204020204" pitchFamily="34" charset="-122"/>
                <a:ea typeface="微软雅黑" panose="020B0503020204020204" pitchFamily="34" charset="-122"/>
              </a:rPr>
              <a:t>模型</a:t>
            </a:r>
          </a:p>
          <a:p>
            <a:pPr>
              <a:spcBef>
                <a:spcPts val="1200"/>
              </a:spcBef>
            </a:pPr>
            <a:r>
              <a:rPr lang="en-US" altLang="zh-CN" sz="1800" dirty="0">
                <a:latin typeface="微软雅黑" panose="020B0503020204020204" pitchFamily="34" charset="-122"/>
                <a:ea typeface="微软雅黑" panose="020B0503020204020204" pitchFamily="34" charset="-122"/>
              </a:rPr>
              <a:t>LEE</a:t>
            </a:r>
            <a:r>
              <a:rPr lang="zh-CN" altLang="en-US" sz="1800" dirty="0">
                <a:latin typeface="微软雅黑" panose="020B0503020204020204" pitchFamily="34" charset="-122"/>
                <a:ea typeface="微软雅黑" panose="020B0503020204020204" pitchFamily="34" charset="-122"/>
              </a:rPr>
              <a:t>模型</a:t>
            </a:r>
          </a:p>
          <a:p>
            <a:pPr>
              <a:spcBef>
                <a:spcPts val="1200"/>
              </a:spcBef>
            </a:pPr>
            <a:r>
              <a:rPr lang="en-US" altLang="zh-CN" sz="1800" dirty="0">
                <a:latin typeface="微软雅黑" panose="020B0503020204020204" pitchFamily="34" charset="-122"/>
                <a:ea typeface="微软雅黑" panose="020B0503020204020204" pitchFamily="34" charset="-122"/>
              </a:rPr>
              <a:t>COST 231 WI</a:t>
            </a:r>
            <a:r>
              <a:rPr lang="zh-CN" altLang="en-US" sz="1800" dirty="0">
                <a:latin typeface="微软雅黑" panose="020B0503020204020204" pitchFamily="34" charset="-122"/>
                <a:ea typeface="微软雅黑" panose="020B0503020204020204" pitchFamily="34" charset="-122"/>
              </a:rPr>
              <a:t>模型</a:t>
            </a:r>
            <a:endParaRPr lang="en-US" altLang="zh-CN" sz="1800" dirty="0">
              <a:latin typeface="微软雅黑" panose="020B0503020204020204" pitchFamily="34" charset="-122"/>
              <a:ea typeface="微软雅黑" panose="020B0503020204020204" pitchFamily="34" charset="-122"/>
            </a:endParaRPr>
          </a:p>
        </p:txBody>
      </p:sp>
      <p:sp>
        <p:nvSpPr>
          <p:cNvPr id="24" name="左大括号 2"/>
          <p:cNvSpPr>
            <a:spLocks/>
          </p:cNvSpPr>
          <p:nvPr/>
        </p:nvSpPr>
        <p:spPr bwMode="auto">
          <a:xfrm>
            <a:off x="9476155" y="2957030"/>
            <a:ext cx="439192" cy="1828986"/>
          </a:xfrm>
          <a:prstGeom prst="leftBrace">
            <a:avLst>
              <a:gd name="adj1" fmla="val 32771"/>
              <a:gd name="adj2" fmla="val 43262"/>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sz="3200">
                <a:solidFill>
                  <a:schemeClr val="tx1"/>
                </a:solidFill>
                <a:latin typeface="Arial" panose="020B0604020202020204" pitchFamily="34" charset="0"/>
                <a:ea typeface="Arial Unicode MS" pitchFamily="34"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Arial Unicode MS" pitchFamily="34"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Arial Unicode MS" pitchFamily="34"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Arial Unicode MS" pitchFamily="34"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Arial Unicode MS" pitchFamily="34"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Unicode MS" pitchFamily="34"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Unicode MS" pitchFamily="34"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Unicode MS" pitchFamily="34"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Unicode MS" pitchFamily="34" charset="-122"/>
                <a:sym typeface="Arial Unicode MS" pitchFamily="34" charset="-122"/>
              </a:defRPr>
            </a:lvl9pPr>
          </a:lstStyle>
          <a:p>
            <a:pPr eaLnBrk="1" hangingPunct="1">
              <a:spcBef>
                <a:spcPct val="0"/>
              </a:spcBef>
            </a:pPr>
            <a:endParaRPr lang="zh-CN" altLang="en-US" sz="1800">
              <a:ea typeface="宋体" panose="02010600030101010101" pitchFamily="2" charset="-122"/>
            </a:endParaRPr>
          </a:p>
        </p:txBody>
      </p:sp>
    </p:spTree>
    <p:extLst>
      <p:ext uri="{BB962C8B-B14F-4D97-AF65-F5344CB8AC3E}">
        <p14:creationId xmlns:p14="http://schemas.microsoft.com/office/powerpoint/2010/main" val="1020029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有限资源</a:t>
            </a:r>
          </a:p>
        </p:txBody>
      </p:sp>
      <p:sp>
        <p:nvSpPr>
          <p:cNvPr id="3" name="内容占位符 2"/>
          <p:cNvSpPr>
            <a:spLocks noGrp="1"/>
          </p:cNvSpPr>
          <p:nvPr>
            <p:ph idx="1"/>
          </p:nvPr>
        </p:nvSpPr>
        <p:spPr>
          <a:xfrm>
            <a:off x="7748317" y="3087956"/>
            <a:ext cx="3256497" cy="1049089"/>
          </a:xfrm>
        </p:spPr>
        <p:txBody>
          <a:bodyPr>
            <a:noAutofit/>
          </a:bodyPr>
          <a:lstStyle/>
          <a:p>
            <a:pPr marL="0" indent="0" algn="ctr">
              <a:buNone/>
            </a:pPr>
            <a:r>
              <a:rPr lang="zh-CN" altLang="en-US" sz="4800" b="1" dirty="0"/>
              <a:t>战略资源</a:t>
            </a:r>
            <a:endParaRPr lang="en-US" altLang="zh-CN" sz="4800" b="1" dirty="0"/>
          </a:p>
        </p:txBody>
      </p:sp>
      <p:sp>
        <p:nvSpPr>
          <p:cNvPr id="4" name="灯片编号占位符 3"/>
          <p:cNvSpPr>
            <a:spLocks noGrp="1"/>
          </p:cNvSpPr>
          <p:nvPr>
            <p:ph type="sldNum" sz="quarter" idx="12"/>
          </p:nvPr>
        </p:nvSpPr>
        <p:spPr/>
        <p:txBody>
          <a:bodyPr/>
          <a:lstStyle/>
          <a:p>
            <a:fld id="{38B4F502-AEE6-4D70-927B-AC49763F54CA}" type="slidenum">
              <a:rPr lang="zh-CN" altLang="en-US" smtClean="0"/>
              <a:t>36</a:t>
            </a:fld>
            <a:endParaRPr lang="zh-CN" altLang="en-US"/>
          </a:p>
        </p:txBody>
      </p:sp>
      <p:sp>
        <p:nvSpPr>
          <p:cNvPr id="5" name="矩形 4"/>
          <p:cNvSpPr/>
          <p:nvPr/>
        </p:nvSpPr>
        <p:spPr>
          <a:xfrm>
            <a:off x="7947567" y="2263082"/>
            <a:ext cx="3057247" cy="523220"/>
          </a:xfrm>
          <a:prstGeom prst="rect">
            <a:avLst/>
          </a:prstGeom>
        </p:spPr>
        <p:txBody>
          <a:bodyPr wrap="square">
            <a:spAutoFit/>
          </a:bodyPr>
          <a:lstStyle/>
          <a:p>
            <a:pPr algn="dist"/>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频率的稀有性</a:t>
            </a:r>
          </a:p>
        </p:txBody>
      </p:sp>
      <p:sp>
        <p:nvSpPr>
          <p:cNvPr id="6" name="矩形 5"/>
          <p:cNvSpPr/>
          <p:nvPr/>
        </p:nvSpPr>
        <p:spPr>
          <a:xfrm>
            <a:off x="7947567" y="4450434"/>
            <a:ext cx="3057247" cy="523220"/>
          </a:xfrm>
          <a:prstGeom prst="rect">
            <a:avLst/>
          </a:prstGeom>
        </p:spPr>
        <p:txBody>
          <a:bodyPr wrap="none">
            <a:spAutoFit/>
          </a:bodyPr>
          <a:lstStyle/>
          <a:p>
            <a:r>
              <a:rPr lang="zh-CN" altLang="en-US" sz="2800" dirty="0">
                <a:solidFill>
                  <a:schemeClr val="tx1">
                    <a:lumMod val="50000"/>
                    <a:lumOff val="50000"/>
                  </a:schemeClr>
                </a:solidFill>
                <a:latin typeface="微软雅黑" panose="020B0503020204020204" pitchFamily="34" charset="-122"/>
                <a:ea typeface="微软雅黑" panose="020B0503020204020204" pitchFamily="34" charset="-122"/>
              </a:rPr>
              <a:t>资源的独占与共享</a:t>
            </a:r>
          </a:p>
        </p:txBody>
      </p:sp>
      <p:cxnSp>
        <p:nvCxnSpPr>
          <p:cNvPr id="8" name="直接连接符 7"/>
          <p:cNvCxnSpPr/>
          <p:nvPr/>
        </p:nvCxnSpPr>
        <p:spPr>
          <a:xfrm>
            <a:off x="7462524" y="2900420"/>
            <a:ext cx="3828082"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462524" y="4341961"/>
            <a:ext cx="3828082"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418" y="2149457"/>
            <a:ext cx="5852172" cy="2926086"/>
          </a:xfrm>
          <a:prstGeom prst="rect">
            <a:avLst/>
          </a:prstGeom>
        </p:spPr>
      </p:pic>
    </p:spTree>
    <p:extLst>
      <p:ext uri="{BB962C8B-B14F-4D97-AF65-F5344CB8AC3E}">
        <p14:creationId xmlns:p14="http://schemas.microsoft.com/office/powerpoint/2010/main" val="893388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如何覆盖</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37</a:t>
            </a:fld>
            <a:endParaRPr lang="zh-CN" altLang="en-US"/>
          </a:p>
        </p:txBody>
      </p:sp>
      <p:sp>
        <p:nvSpPr>
          <p:cNvPr id="6" name="椭圆 5"/>
          <p:cNvSpPr/>
          <p:nvPr/>
        </p:nvSpPr>
        <p:spPr>
          <a:xfrm>
            <a:off x="1168400" y="2440398"/>
            <a:ext cx="9918700" cy="3244241"/>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989898"/>
              </a:solidFill>
              <a:latin typeface="微软雅黑" panose="020B0503020204020204" pitchFamily="34" charset="-122"/>
              <a:ea typeface="微软雅黑" panose="020B0503020204020204" pitchFamily="34" charset="-122"/>
            </a:endParaRPr>
          </a:p>
        </p:txBody>
      </p:sp>
      <p:cxnSp>
        <p:nvCxnSpPr>
          <p:cNvPr id="9" name="直接箭头连接符 8"/>
          <p:cNvCxnSpPr>
            <a:endCxn id="6" idx="5"/>
          </p:cNvCxnSpPr>
          <p:nvPr/>
        </p:nvCxnSpPr>
        <p:spPr>
          <a:xfrm>
            <a:off x="6257896" y="3952342"/>
            <a:ext cx="3376644" cy="1257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0" name="标题 1"/>
          <p:cNvSpPr txBox="1">
            <a:spLocks/>
          </p:cNvSpPr>
          <p:nvPr/>
        </p:nvSpPr>
        <p:spPr>
          <a:xfrm>
            <a:off x="4572646" y="1122464"/>
            <a:ext cx="2980337" cy="1184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lnSpc>
                <a:spcPct val="120000"/>
              </a:lnSpc>
            </a:pPr>
            <a:r>
              <a:rPr lang="en-US" altLang="zh-CN" sz="2800" dirty="0">
                <a:solidFill>
                  <a:schemeClr val="tx1">
                    <a:lumMod val="75000"/>
                    <a:lumOff val="25000"/>
                  </a:schemeClr>
                </a:solidFill>
              </a:rPr>
              <a:t>20</a:t>
            </a:r>
            <a:r>
              <a:rPr lang="zh-CN" altLang="en-US" sz="2800" dirty="0">
                <a:solidFill>
                  <a:schemeClr val="tx1">
                    <a:lumMod val="75000"/>
                    <a:lumOff val="25000"/>
                  </a:schemeClr>
                </a:solidFill>
              </a:rPr>
              <a:t>世纪</a:t>
            </a:r>
            <a:r>
              <a:rPr lang="en-US" altLang="zh-CN" sz="2800" dirty="0">
                <a:solidFill>
                  <a:schemeClr val="tx1">
                    <a:lumMod val="75000"/>
                    <a:lumOff val="25000"/>
                  </a:schemeClr>
                </a:solidFill>
              </a:rPr>
              <a:t>70</a:t>
            </a:r>
            <a:r>
              <a:rPr lang="zh-CN" altLang="en-US" sz="2800" dirty="0">
                <a:solidFill>
                  <a:schemeClr val="tx1">
                    <a:lumMod val="75000"/>
                    <a:lumOff val="25000"/>
                  </a:schemeClr>
                </a:solidFill>
              </a:rPr>
              <a:t>年代</a:t>
            </a:r>
            <a:endParaRPr lang="en-US" altLang="zh-CN" sz="2800" dirty="0">
              <a:solidFill>
                <a:schemeClr val="tx1">
                  <a:lumMod val="75000"/>
                  <a:lumOff val="25000"/>
                </a:schemeClr>
              </a:solidFill>
            </a:endParaRPr>
          </a:p>
          <a:p>
            <a:pPr algn="ctr">
              <a:lnSpc>
                <a:spcPct val="120000"/>
              </a:lnSpc>
            </a:pPr>
            <a:r>
              <a:rPr lang="zh-CN" altLang="en-US" dirty="0"/>
              <a:t>贝尔移动系统</a:t>
            </a:r>
          </a:p>
        </p:txBody>
      </p:sp>
      <p:sp>
        <p:nvSpPr>
          <p:cNvPr id="11" name="标题 1"/>
          <p:cNvSpPr txBox="1">
            <a:spLocks/>
          </p:cNvSpPr>
          <p:nvPr/>
        </p:nvSpPr>
        <p:spPr>
          <a:xfrm>
            <a:off x="7024929" y="3670391"/>
            <a:ext cx="2286602" cy="1184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t>几千</a:t>
            </a:r>
            <a:r>
              <a:rPr lang="en-US" altLang="zh-CN" dirty="0"/>
              <a:t>km</a:t>
            </a:r>
            <a:r>
              <a:rPr lang="en-US" altLang="zh-CN" baseline="30000" dirty="0"/>
              <a:t>2</a:t>
            </a:r>
            <a:endParaRPr lang="zh-CN" altLang="en-US" baseline="30000" dirty="0"/>
          </a:p>
        </p:txBody>
      </p:sp>
      <p:sp>
        <p:nvSpPr>
          <p:cNvPr id="15" name="标题 1"/>
          <p:cNvSpPr txBox="1">
            <a:spLocks/>
          </p:cNvSpPr>
          <p:nvPr/>
        </p:nvSpPr>
        <p:spPr>
          <a:xfrm>
            <a:off x="3389940" y="5927370"/>
            <a:ext cx="5345749" cy="7941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r>
              <a:rPr lang="zh-CN" altLang="en-US" dirty="0"/>
              <a:t>十几个用户同时通话</a:t>
            </a:r>
            <a:endParaRPr lang="en-US" altLang="zh-CN" dirty="0"/>
          </a:p>
        </p:txBody>
      </p:sp>
      <p:pic>
        <p:nvPicPr>
          <p:cNvPr id="16" name="图片 15"/>
          <p:cNvPicPr>
            <a:picLocks noChangeAspect="1"/>
          </p:cNvPicPr>
          <p:nvPr/>
        </p:nvPicPr>
        <p:blipFill>
          <a:blip r:embed="rId2"/>
          <a:stretch>
            <a:fillRect/>
          </a:stretch>
        </p:blipFill>
        <p:spPr>
          <a:xfrm>
            <a:off x="5567072" y="3192801"/>
            <a:ext cx="596384" cy="1388135"/>
          </a:xfrm>
          <a:prstGeom prst="rect">
            <a:avLst/>
          </a:prstGeom>
        </p:spPr>
      </p:pic>
      <p:sp>
        <p:nvSpPr>
          <p:cNvPr id="23" name="KSO_Shape"/>
          <p:cNvSpPr/>
          <p:nvPr/>
        </p:nvSpPr>
        <p:spPr>
          <a:xfrm>
            <a:off x="6106767" y="2556797"/>
            <a:ext cx="207818" cy="1019344"/>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lnTo>
                  <a:pt x="32657" y="1143000"/>
                </a:lnTo>
                <a:lnTo>
                  <a:pt x="685800" y="1284515"/>
                </a:lnTo>
                <a:lnTo>
                  <a:pt x="0" y="2231572"/>
                </a:lnTo>
                <a:lnTo>
                  <a:pt x="1404257" y="1143000"/>
                </a:lnTo>
                <a:lnTo>
                  <a:pt x="794657" y="990600"/>
                </a:lnTo>
                <a:lnTo>
                  <a:pt x="149134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4" name="KSO_Shape"/>
          <p:cNvSpPr/>
          <p:nvPr/>
        </p:nvSpPr>
        <p:spPr>
          <a:xfrm>
            <a:off x="5567072" y="2683129"/>
            <a:ext cx="207818" cy="1019344"/>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lnTo>
                  <a:pt x="32657" y="1143000"/>
                </a:lnTo>
                <a:lnTo>
                  <a:pt x="685800" y="1284515"/>
                </a:lnTo>
                <a:lnTo>
                  <a:pt x="0" y="2231572"/>
                </a:lnTo>
                <a:lnTo>
                  <a:pt x="1404257" y="1143000"/>
                </a:lnTo>
                <a:lnTo>
                  <a:pt x="794657" y="990600"/>
                </a:lnTo>
                <a:lnTo>
                  <a:pt x="149134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extLst>
      <p:ext uri="{BB962C8B-B14F-4D97-AF65-F5344CB8AC3E}">
        <p14:creationId xmlns:p14="http://schemas.microsoft.com/office/powerpoint/2010/main" val="232797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空分复用</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38</a:t>
            </a:fld>
            <a:endParaRPr lang="zh-CN" altLang="en-US"/>
          </a:p>
        </p:txBody>
      </p:sp>
      <p:sp>
        <p:nvSpPr>
          <p:cNvPr id="11" name="标题 1"/>
          <p:cNvSpPr txBox="1">
            <a:spLocks/>
          </p:cNvSpPr>
          <p:nvPr/>
        </p:nvSpPr>
        <p:spPr>
          <a:xfrm>
            <a:off x="8587908" y="2741111"/>
            <a:ext cx="2962105" cy="903821"/>
          </a:xfrm>
          <a:prstGeom prst="rect">
            <a:avLst/>
          </a:prstGeom>
          <a:solidFill>
            <a:schemeClr val="accent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stStyle>
          <a:p>
            <a:pPr algn="ctr"/>
            <a:r>
              <a:rPr lang="zh-CN" altLang="en-US" b="1" dirty="0">
                <a:solidFill>
                  <a:schemeClr val="bg1"/>
                </a:solidFill>
              </a:rPr>
              <a:t>缩小的空间</a:t>
            </a:r>
            <a:endParaRPr lang="en-US" altLang="zh-CN" b="1" dirty="0">
              <a:solidFill>
                <a:schemeClr val="bg1"/>
              </a:solidFill>
            </a:endParaRPr>
          </a:p>
        </p:txBody>
      </p:sp>
      <p:grpSp>
        <p:nvGrpSpPr>
          <p:cNvPr id="3" name="组合 2"/>
          <p:cNvGrpSpPr/>
          <p:nvPr/>
        </p:nvGrpSpPr>
        <p:grpSpPr>
          <a:xfrm>
            <a:off x="690418" y="1215685"/>
            <a:ext cx="7307362" cy="3954674"/>
            <a:chOff x="450425" y="1105842"/>
            <a:chExt cx="7307362" cy="3954674"/>
          </a:xfrm>
        </p:grpSpPr>
        <p:pic>
          <p:nvPicPr>
            <p:cNvPr id="5" name="图片 4"/>
            <p:cNvPicPr>
              <a:picLocks noChangeAspect="1"/>
            </p:cNvPicPr>
            <p:nvPr/>
          </p:nvPicPr>
          <p:blipFill>
            <a:blip r:embed="rId3"/>
            <a:stretch>
              <a:fillRect/>
            </a:stretch>
          </p:blipFill>
          <p:spPr>
            <a:xfrm>
              <a:off x="3311339" y="1196078"/>
              <a:ext cx="596384" cy="1388135"/>
            </a:xfrm>
            <a:prstGeom prst="rect">
              <a:avLst/>
            </a:prstGeom>
          </p:spPr>
        </p:pic>
        <p:pic>
          <p:nvPicPr>
            <p:cNvPr id="6" name="图片 5"/>
            <p:cNvPicPr>
              <a:picLocks noChangeAspect="1"/>
            </p:cNvPicPr>
            <p:nvPr/>
          </p:nvPicPr>
          <p:blipFill>
            <a:blip r:embed="rId3"/>
            <a:stretch>
              <a:fillRect/>
            </a:stretch>
          </p:blipFill>
          <p:spPr>
            <a:xfrm>
              <a:off x="5633101" y="2326560"/>
              <a:ext cx="596384" cy="1388135"/>
            </a:xfrm>
            <a:prstGeom prst="rect">
              <a:avLst/>
            </a:prstGeom>
          </p:spPr>
        </p:pic>
        <p:pic>
          <p:nvPicPr>
            <p:cNvPr id="7" name="图片 6"/>
            <p:cNvPicPr>
              <a:picLocks noChangeAspect="1"/>
            </p:cNvPicPr>
            <p:nvPr/>
          </p:nvPicPr>
          <p:blipFill>
            <a:blip r:embed="rId3"/>
            <a:stretch>
              <a:fillRect/>
            </a:stretch>
          </p:blipFill>
          <p:spPr>
            <a:xfrm>
              <a:off x="2408670" y="2881727"/>
              <a:ext cx="596384" cy="1388135"/>
            </a:xfrm>
            <a:prstGeom prst="rect">
              <a:avLst/>
            </a:prstGeom>
          </p:spPr>
        </p:pic>
        <p:sp>
          <p:nvSpPr>
            <p:cNvPr id="8" name="椭圆 7"/>
            <p:cNvSpPr/>
            <p:nvPr/>
          </p:nvSpPr>
          <p:spPr>
            <a:xfrm>
              <a:off x="1780890" y="1149950"/>
              <a:ext cx="3832964" cy="1906401"/>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989898"/>
                </a:solidFill>
                <a:latin typeface="微软雅黑" panose="020B0503020204020204" pitchFamily="34" charset="-122"/>
                <a:ea typeface="微软雅黑" panose="020B0503020204020204" pitchFamily="34" charset="-122"/>
              </a:endParaRPr>
            </a:p>
          </p:txBody>
        </p:sp>
        <p:sp>
          <p:nvSpPr>
            <p:cNvPr id="9" name="椭圆 8"/>
            <p:cNvSpPr/>
            <p:nvPr/>
          </p:nvSpPr>
          <p:spPr>
            <a:xfrm>
              <a:off x="844906" y="2706949"/>
              <a:ext cx="3885526" cy="2015493"/>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989898"/>
                </a:solidFill>
                <a:latin typeface="微软雅黑" panose="020B0503020204020204" pitchFamily="34" charset="-122"/>
                <a:ea typeface="微软雅黑" panose="020B0503020204020204" pitchFamily="34" charset="-122"/>
              </a:endParaRPr>
            </a:p>
          </p:txBody>
        </p:sp>
        <p:sp>
          <p:nvSpPr>
            <p:cNvPr id="10" name="椭圆 9"/>
            <p:cNvSpPr/>
            <p:nvPr/>
          </p:nvSpPr>
          <p:spPr>
            <a:xfrm>
              <a:off x="3907723" y="2230003"/>
              <a:ext cx="3794412" cy="203985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989898"/>
                </a:solidFill>
                <a:latin typeface="微软雅黑" panose="020B0503020204020204" pitchFamily="34" charset="-122"/>
                <a:ea typeface="微软雅黑" panose="020B0503020204020204" pitchFamily="34" charset="-122"/>
              </a:endParaRPr>
            </a:p>
          </p:txBody>
        </p:sp>
        <p:sp>
          <p:nvSpPr>
            <p:cNvPr id="12" name="椭圆 11"/>
            <p:cNvSpPr/>
            <p:nvPr/>
          </p:nvSpPr>
          <p:spPr>
            <a:xfrm>
              <a:off x="450425" y="1105842"/>
              <a:ext cx="7307362" cy="3954674"/>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989898"/>
                </a:solidFill>
                <a:latin typeface="微软雅黑" panose="020B0503020204020204" pitchFamily="34" charset="-122"/>
                <a:ea typeface="微软雅黑" panose="020B0503020204020204" pitchFamily="34" charset="-122"/>
              </a:endParaRPr>
            </a:p>
          </p:txBody>
        </p:sp>
      </p:grpSp>
      <p:sp>
        <p:nvSpPr>
          <p:cNvPr id="13" name="矩形 12"/>
          <p:cNvSpPr/>
          <p:nvPr/>
        </p:nvSpPr>
        <p:spPr>
          <a:xfrm>
            <a:off x="690418" y="5442203"/>
            <a:ext cx="7560540" cy="1077218"/>
          </a:xfrm>
          <a:prstGeom prst="rect">
            <a:avLst/>
          </a:prstGeom>
        </p:spPr>
        <p:txBody>
          <a:bodyPr wrap="square">
            <a:spAutoFit/>
          </a:bodyPr>
          <a:lstStyle/>
          <a:p>
            <a:r>
              <a:rPr lang="zh-CN" altLang="en-US" sz="3200" dirty="0">
                <a:solidFill>
                  <a:srgbClr val="000000"/>
                </a:solidFill>
                <a:latin typeface="微软雅黑" panose="020B0503020204020204" pitchFamily="34" charset="-122"/>
                <a:ea typeface="微软雅黑" panose="020B0503020204020204" pitchFamily="34" charset="-122"/>
              </a:rPr>
              <a:t>由于电磁波传播损耗，提供足够的隔离度</a:t>
            </a:r>
            <a:endParaRPr lang="en-US" altLang="zh-CN" sz="3200" dirty="0">
              <a:solidFill>
                <a:srgbClr val="000000"/>
              </a:solidFill>
              <a:latin typeface="微软雅黑" panose="020B0503020204020204" pitchFamily="34" charset="-122"/>
              <a:ea typeface="微软雅黑" panose="020B0503020204020204" pitchFamily="34" charset="-122"/>
            </a:endParaRPr>
          </a:p>
          <a:p>
            <a:r>
              <a:rPr lang="zh-CN" altLang="en-US" sz="3200" dirty="0">
                <a:solidFill>
                  <a:srgbClr val="000000"/>
                </a:solidFill>
                <a:latin typeface="微软雅黑" panose="020B0503020204020204" pitchFamily="34" charset="-122"/>
                <a:ea typeface="微软雅黑" panose="020B0503020204020204" pitchFamily="34" charset="-122"/>
              </a:rPr>
              <a:t>相隔一定距离，重复使用同一组工作频率</a:t>
            </a:r>
            <a:endParaRPr lang="zh-CN" altLang="en-US" sz="3200" dirty="0">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535930" y="5560694"/>
            <a:ext cx="0" cy="903180"/>
          </a:xfrm>
          <a:prstGeom prst="line">
            <a:avLst/>
          </a:prstGeom>
          <a:ln w="444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603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椭圆 64"/>
          <p:cNvSpPr/>
          <p:nvPr/>
        </p:nvSpPr>
        <p:spPr>
          <a:xfrm>
            <a:off x="690418" y="2607411"/>
            <a:ext cx="2603499" cy="2603499"/>
          </a:xfrm>
          <a:prstGeom prst="ellipse">
            <a:avLst/>
          </a:prstGeom>
          <a:solidFill>
            <a:schemeClr val="accent4">
              <a:hueOff val="0"/>
              <a:satOff val="0"/>
              <a:lumOff val="0"/>
              <a:alpha val="76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zh-CN" altLang="en-US"/>
          </a:p>
        </p:txBody>
      </p:sp>
      <p:sp>
        <p:nvSpPr>
          <p:cNvPr id="63" name="任意多边形 62"/>
          <p:cNvSpPr/>
          <p:nvPr/>
        </p:nvSpPr>
        <p:spPr>
          <a:xfrm>
            <a:off x="3293917" y="3884867"/>
            <a:ext cx="523915" cy="53121"/>
          </a:xfrm>
          <a:custGeom>
            <a:avLst/>
            <a:gdLst/>
            <a:ahLst/>
            <a:cxnLst/>
            <a:rect l="0" t="0" r="0" b="0"/>
            <a:pathLst>
              <a:path>
                <a:moveTo>
                  <a:pt x="0" y="28828"/>
                </a:moveTo>
                <a:lnTo>
                  <a:pt x="914439" y="28828"/>
                </a:lnTo>
              </a:path>
            </a:pathLst>
          </a:custGeom>
          <a:noFill/>
        </p:spPr>
        <p:style>
          <a:lnRef idx="2">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zh-CN" altLang="en-US"/>
          </a:p>
        </p:txBody>
      </p:sp>
      <p:sp>
        <p:nvSpPr>
          <p:cNvPr id="2" name="标题 1"/>
          <p:cNvSpPr>
            <a:spLocks noGrp="1"/>
          </p:cNvSpPr>
          <p:nvPr>
            <p:ph type="title"/>
          </p:nvPr>
        </p:nvSpPr>
        <p:spPr/>
        <p:txBody>
          <a:bodyPr/>
          <a:lstStyle/>
          <a:p>
            <a:r>
              <a:rPr lang="zh-CN" altLang="en-US" dirty="0">
                <a:solidFill>
                  <a:srgbClr val="000000"/>
                </a:solidFill>
                <a:latin typeface="Times New Roman" panose="02020603050405020304" pitchFamily="18" charset="0"/>
              </a:rPr>
              <a:t>小区制</a:t>
            </a:r>
            <a:endParaRPr lang="zh-CN" altLang="en-US" dirty="0"/>
          </a:p>
        </p:txBody>
      </p:sp>
      <p:sp>
        <p:nvSpPr>
          <p:cNvPr id="3" name="内容占位符 2"/>
          <p:cNvSpPr>
            <a:spLocks noGrp="1"/>
          </p:cNvSpPr>
          <p:nvPr>
            <p:ph idx="1"/>
          </p:nvPr>
        </p:nvSpPr>
        <p:spPr>
          <a:xfrm>
            <a:off x="6346466" y="1078960"/>
            <a:ext cx="5950038" cy="2916497"/>
          </a:xfrm>
        </p:spPr>
        <p:txBody>
          <a:bodyPr>
            <a:noAutofit/>
          </a:bodyPr>
          <a:lstStyle/>
          <a:p>
            <a:pPr marL="0" indent="0">
              <a:buNone/>
            </a:pPr>
            <a:r>
              <a:rPr lang="zh-CN" altLang="en-US" sz="3600" b="1" dirty="0">
                <a:solidFill>
                  <a:srgbClr val="000000"/>
                </a:solidFill>
                <a:latin typeface="微软雅黑" panose="020B0503020204020204" pitchFamily="34" charset="-122"/>
              </a:rPr>
              <a:t>原理</a:t>
            </a:r>
            <a:endParaRPr lang="en-US" altLang="zh-CN" sz="3600" b="1" dirty="0">
              <a:solidFill>
                <a:srgbClr val="000000"/>
              </a:solidFill>
              <a:latin typeface="微软雅黑" panose="020B0503020204020204" pitchFamily="34" charset="-122"/>
            </a:endParaRPr>
          </a:p>
          <a:p>
            <a:pPr marL="0" indent="0">
              <a:spcBef>
                <a:spcPts val="2400"/>
              </a:spcBef>
              <a:buNone/>
            </a:pPr>
            <a:r>
              <a:rPr lang="en-US" altLang="zh-CN" sz="2800" b="1" dirty="0">
                <a:solidFill>
                  <a:schemeClr val="accent1"/>
                </a:solidFill>
                <a:latin typeface="微软雅黑" panose="020B0503020204020204" pitchFamily="34" charset="-122"/>
              </a:rPr>
              <a:t>1</a:t>
            </a:r>
            <a:r>
              <a:rPr lang="en-US" altLang="zh-CN" b="1" dirty="0">
                <a:solidFill>
                  <a:schemeClr val="accent1"/>
                </a:solidFill>
                <a:latin typeface="微软雅黑" panose="020B0503020204020204" pitchFamily="34" charset="-122"/>
              </a:rPr>
              <a:t>/ </a:t>
            </a:r>
            <a:r>
              <a:rPr lang="zh-CN" altLang="en-US" sz="2800" dirty="0">
                <a:solidFill>
                  <a:srgbClr val="000000"/>
                </a:solidFill>
                <a:latin typeface="微软雅黑" panose="020B0503020204020204" pitchFamily="34" charset="-122"/>
              </a:rPr>
              <a:t>覆盖地区</a:t>
            </a:r>
            <a:r>
              <a:rPr lang="zh-CN" altLang="en-US" sz="2800" b="1" dirty="0">
                <a:solidFill>
                  <a:srgbClr val="C00000"/>
                </a:solidFill>
                <a:latin typeface="微软雅黑" panose="020B0503020204020204" pitchFamily="34" charset="-122"/>
              </a:rPr>
              <a:t>划分</a:t>
            </a:r>
            <a:r>
              <a:rPr lang="zh-CN" altLang="en-US" sz="2800" dirty="0">
                <a:solidFill>
                  <a:srgbClr val="000000"/>
                </a:solidFill>
                <a:latin typeface="微软雅黑" panose="020B0503020204020204" pitchFamily="34" charset="-122"/>
              </a:rPr>
              <a:t>为若干个小区</a:t>
            </a:r>
            <a:endParaRPr lang="en-US" altLang="zh-CN" dirty="0">
              <a:solidFill>
                <a:srgbClr val="000000"/>
              </a:solidFill>
              <a:latin typeface="微软雅黑" panose="020B0503020204020204" pitchFamily="34" charset="-122"/>
            </a:endParaRPr>
          </a:p>
          <a:p>
            <a:pPr marL="0" indent="0">
              <a:spcBef>
                <a:spcPts val="1200"/>
              </a:spcBef>
              <a:buNone/>
            </a:pPr>
            <a:r>
              <a:rPr lang="en-US" altLang="zh-CN" b="1" dirty="0">
                <a:solidFill>
                  <a:schemeClr val="accent1"/>
                </a:solidFill>
                <a:latin typeface="微软雅黑" panose="020B0503020204020204" pitchFamily="34" charset="-122"/>
              </a:rPr>
              <a:t>2/ </a:t>
            </a:r>
            <a:r>
              <a:rPr lang="zh-CN" altLang="en-US" sz="2800" dirty="0">
                <a:solidFill>
                  <a:srgbClr val="000000"/>
                </a:solidFill>
                <a:latin typeface="微软雅黑" panose="020B0503020204020204" pitchFamily="34" charset="-122"/>
              </a:rPr>
              <a:t>一个基</a:t>
            </a:r>
            <a:r>
              <a:rPr lang="zh-CN" altLang="en-US" dirty="0">
                <a:solidFill>
                  <a:srgbClr val="000000"/>
                </a:solidFill>
                <a:latin typeface="微软雅黑" panose="020B0503020204020204" pitchFamily="34" charset="-122"/>
              </a:rPr>
              <a:t>站服务</a:t>
            </a:r>
            <a:r>
              <a:rPr lang="zh-CN" altLang="en-US" sz="2800" dirty="0">
                <a:solidFill>
                  <a:srgbClr val="000000"/>
                </a:solidFill>
                <a:latin typeface="微软雅黑" panose="020B0503020204020204" pitchFamily="34" charset="-122"/>
              </a:rPr>
              <a:t>本小区内用户</a:t>
            </a:r>
            <a:endParaRPr lang="en-US" altLang="zh-CN" sz="2800" dirty="0">
              <a:solidFill>
                <a:srgbClr val="000000"/>
              </a:solidFill>
              <a:latin typeface="微软雅黑" panose="020B0503020204020204" pitchFamily="34" charset="-122"/>
            </a:endParaRPr>
          </a:p>
          <a:p>
            <a:pPr marL="0" indent="0">
              <a:spcBef>
                <a:spcPts val="1200"/>
              </a:spcBef>
              <a:buNone/>
            </a:pPr>
            <a:r>
              <a:rPr lang="en-US" altLang="zh-CN" b="1" dirty="0">
                <a:solidFill>
                  <a:schemeClr val="accent1"/>
                </a:solidFill>
                <a:latin typeface="微软雅黑" panose="020B0503020204020204" pitchFamily="34" charset="-122"/>
              </a:rPr>
              <a:t>3/ </a:t>
            </a:r>
            <a:r>
              <a:rPr lang="zh-CN" altLang="en-US" sz="2800" dirty="0">
                <a:solidFill>
                  <a:srgbClr val="000000"/>
                </a:solidFill>
                <a:latin typeface="微软雅黑" panose="020B0503020204020204" pitchFamily="34" charset="-122"/>
              </a:rPr>
              <a:t>频率复用</a:t>
            </a:r>
            <a:endParaRPr lang="en-US" altLang="zh-CN" dirty="0">
              <a:solidFill>
                <a:srgbClr val="000000"/>
              </a:solidFill>
              <a:latin typeface="微软雅黑" panose="020B0503020204020204" pitchFamily="34" charset="-122"/>
            </a:endParaRPr>
          </a:p>
        </p:txBody>
      </p:sp>
      <p:sp>
        <p:nvSpPr>
          <p:cNvPr id="62" name="任意多边形 61"/>
          <p:cNvSpPr/>
          <p:nvPr/>
        </p:nvSpPr>
        <p:spPr>
          <a:xfrm rot="2561600">
            <a:off x="2854201" y="5035277"/>
            <a:ext cx="749177" cy="45719"/>
          </a:xfrm>
          <a:custGeom>
            <a:avLst/>
            <a:gdLst/>
            <a:ahLst/>
            <a:cxnLst/>
            <a:rect l="0" t="0" r="0" b="0"/>
            <a:pathLst>
              <a:path>
                <a:moveTo>
                  <a:pt x="0" y="28828"/>
                </a:moveTo>
                <a:lnTo>
                  <a:pt x="822815" y="28828"/>
                </a:lnTo>
              </a:path>
            </a:pathLst>
          </a:custGeom>
          <a:noFill/>
        </p:spPr>
        <p:style>
          <a:lnRef idx="2">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zh-CN" altLang="en-US"/>
          </a:p>
        </p:txBody>
      </p:sp>
      <p:sp>
        <p:nvSpPr>
          <p:cNvPr id="64" name="任意多边形 63"/>
          <p:cNvSpPr/>
          <p:nvPr/>
        </p:nvSpPr>
        <p:spPr>
          <a:xfrm rot="19038400">
            <a:off x="2842528" y="2753825"/>
            <a:ext cx="771963" cy="45719"/>
          </a:xfrm>
          <a:custGeom>
            <a:avLst/>
            <a:gdLst/>
            <a:ahLst/>
            <a:cxnLst/>
            <a:rect l="0" t="0" r="0" b="0"/>
            <a:pathLst>
              <a:path>
                <a:moveTo>
                  <a:pt x="0" y="28828"/>
                </a:moveTo>
                <a:lnTo>
                  <a:pt x="822815" y="28828"/>
                </a:lnTo>
              </a:path>
            </a:pathLst>
          </a:custGeom>
          <a:noFill/>
        </p:spPr>
        <p:style>
          <a:lnRef idx="2">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txBody>
          <a:bodyPr/>
          <a:lstStyle/>
          <a:p>
            <a:endParaRPr lang="zh-CN" altLang="en-US"/>
          </a:p>
        </p:txBody>
      </p:sp>
      <p:sp>
        <p:nvSpPr>
          <p:cNvPr id="66" name="任意多边形 65"/>
          <p:cNvSpPr/>
          <p:nvPr/>
        </p:nvSpPr>
        <p:spPr>
          <a:xfrm>
            <a:off x="3301174" y="1199914"/>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lt1">
              <a:hueOff val="0"/>
              <a:satOff val="0"/>
              <a:lumOff val="0"/>
              <a:alphaOff val="0"/>
            </a:schemeClr>
          </a:lnRef>
          <a:fillRef idx="1">
            <a:schemeClr val="accent4">
              <a:hueOff val="-1488257"/>
              <a:satOff val="8966"/>
              <a:lumOff val="719"/>
              <a:alphaOff val="0"/>
            </a:schemeClr>
          </a:fillRef>
          <a:effectRef idx="0">
            <a:schemeClr val="accent4">
              <a:hueOff val="-1488257"/>
              <a:satOff val="8966"/>
              <a:lumOff val="719"/>
              <a:alphaOff val="0"/>
            </a:schemeClr>
          </a:effectRef>
          <a:fontRef idx="minor">
            <a:schemeClr val="lt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68" name="任意多边形 67"/>
          <p:cNvSpPr/>
          <p:nvPr/>
        </p:nvSpPr>
        <p:spPr>
          <a:xfrm>
            <a:off x="3817833" y="3128111"/>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lt1">
              <a:hueOff val="0"/>
              <a:satOff val="0"/>
              <a:lumOff val="0"/>
              <a:alphaOff val="0"/>
            </a:schemeClr>
          </a:lnRef>
          <a:fillRef idx="1">
            <a:schemeClr val="accent4">
              <a:hueOff val="-2976513"/>
              <a:satOff val="17933"/>
              <a:lumOff val="1437"/>
              <a:alphaOff val="0"/>
            </a:schemeClr>
          </a:fillRef>
          <a:effectRef idx="0">
            <a:schemeClr val="accent4">
              <a:hueOff val="-2976513"/>
              <a:satOff val="17933"/>
              <a:lumOff val="1437"/>
              <a:alphaOff val="0"/>
            </a:schemeClr>
          </a:effectRef>
          <a:fontRef idx="minor">
            <a:schemeClr val="lt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70" name="任意多边形 69"/>
          <p:cNvSpPr/>
          <p:nvPr/>
        </p:nvSpPr>
        <p:spPr>
          <a:xfrm>
            <a:off x="3301174" y="5056308"/>
            <a:ext cx="1562100" cy="15621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spcFirstLastPara="0" vert="horz" wrap="square" lIns="251624" tIns="251624" rIns="251624" bIns="251624" numCol="1" spcCol="1270" anchor="ctr" anchorCtr="0">
            <a:noAutofit/>
          </a:bodyPr>
          <a:lstStyle/>
          <a:p>
            <a:pPr lvl="0" algn="ctr" defTabSz="1600200">
              <a:lnSpc>
                <a:spcPct val="90000"/>
              </a:lnSpc>
              <a:spcBef>
                <a:spcPct val="0"/>
              </a:spcBef>
              <a:spcAft>
                <a:spcPct val="35000"/>
              </a:spcAft>
            </a:pPr>
            <a:endParaRPr lang="zh-CN" altLang="en-US" sz="3600" kern="1200"/>
          </a:p>
        </p:txBody>
      </p:sp>
      <p:grpSp>
        <p:nvGrpSpPr>
          <p:cNvPr id="33" name="Group 11"/>
          <p:cNvGrpSpPr>
            <a:grpSpLocks/>
          </p:cNvGrpSpPr>
          <p:nvPr/>
        </p:nvGrpSpPr>
        <p:grpSpPr bwMode="auto">
          <a:xfrm>
            <a:off x="4103171" y="3406931"/>
            <a:ext cx="991425" cy="1004460"/>
            <a:chOff x="0" y="0"/>
            <a:chExt cx="937" cy="937"/>
          </a:xfrm>
        </p:grpSpPr>
        <p:sp>
          <p:nvSpPr>
            <p:cNvPr id="50" name="Rectangle 12"/>
            <p:cNvSpPr>
              <a:spLocks noChangeArrowheads="1"/>
            </p:cNvSpPr>
            <p:nvPr/>
          </p:nvSpPr>
          <p:spPr bwMode="auto">
            <a:xfrm>
              <a:off x="82" y="83"/>
              <a:ext cx="383" cy="383"/>
            </a:xfrm>
            <a:prstGeom prst="rect">
              <a:avLst/>
            </a:prstGeom>
            <a:solidFill>
              <a:srgbClr val="3366FF"/>
            </a:solidFill>
            <a:ln w="9525">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grpSp>
          <p:nvGrpSpPr>
            <p:cNvPr id="51" name="Group 13"/>
            <p:cNvGrpSpPr>
              <a:grpSpLocks/>
            </p:cNvGrpSpPr>
            <p:nvPr/>
          </p:nvGrpSpPr>
          <p:grpSpPr bwMode="auto">
            <a:xfrm>
              <a:off x="385" y="4"/>
              <a:ext cx="549" cy="549"/>
              <a:chOff x="0" y="0"/>
              <a:chExt cx="549" cy="549"/>
            </a:xfrm>
          </p:grpSpPr>
          <p:sp>
            <p:nvSpPr>
              <p:cNvPr id="58" name="Oval 14"/>
              <p:cNvSpPr>
                <a:spLocks noChangeArrowheads="1"/>
              </p:cNvSpPr>
              <p:nvPr/>
            </p:nvSpPr>
            <p:spPr bwMode="auto">
              <a:xfrm>
                <a:off x="0" y="0"/>
                <a:ext cx="549" cy="5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59" name="Rectangle 15"/>
              <p:cNvSpPr>
                <a:spLocks noChangeArrowheads="1"/>
              </p:cNvSpPr>
              <p:nvPr/>
            </p:nvSpPr>
            <p:spPr bwMode="auto">
              <a:xfrm>
                <a:off x="82" y="83"/>
                <a:ext cx="383" cy="383"/>
              </a:xfrm>
              <a:prstGeom prst="rect">
                <a:avLst/>
              </a:prstGeom>
              <a:solidFill>
                <a:srgbClr val="FF6600"/>
              </a:solidFill>
              <a:ln w="9525">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grpSp>
        <p:sp>
          <p:nvSpPr>
            <p:cNvPr id="52" name="Rectangle 16"/>
            <p:cNvSpPr>
              <a:spLocks noChangeArrowheads="1"/>
            </p:cNvSpPr>
            <p:nvPr/>
          </p:nvSpPr>
          <p:spPr bwMode="auto">
            <a:xfrm>
              <a:off x="86" y="467"/>
              <a:ext cx="383" cy="383"/>
            </a:xfrm>
            <a:prstGeom prst="rect">
              <a:avLst/>
            </a:prstGeom>
            <a:solidFill>
              <a:srgbClr val="00FF00"/>
            </a:solidFill>
            <a:ln w="9525">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grpSp>
          <p:nvGrpSpPr>
            <p:cNvPr id="53" name="Group 17"/>
            <p:cNvGrpSpPr>
              <a:grpSpLocks/>
            </p:cNvGrpSpPr>
            <p:nvPr/>
          </p:nvGrpSpPr>
          <p:grpSpPr bwMode="auto">
            <a:xfrm>
              <a:off x="388" y="388"/>
              <a:ext cx="549" cy="549"/>
              <a:chOff x="0" y="0"/>
              <a:chExt cx="549" cy="549"/>
            </a:xfrm>
          </p:grpSpPr>
          <p:sp>
            <p:nvSpPr>
              <p:cNvPr id="56" name="Oval 18"/>
              <p:cNvSpPr>
                <a:spLocks noChangeArrowheads="1"/>
              </p:cNvSpPr>
              <p:nvPr/>
            </p:nvSpPr>
            <p:spPr bwMode="auto">
              <a:xfrm>
                <a:off x="0" y="0"/>
                <a:ext cx="549" cy="5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57" name="Rectangle 19"/>
              <p:cNvSpPr>
                <a:spLocks noChangeArrowheads="1"/>
              </p:cNvSpPr>
              <p:nvPr/>
            </p:nvSpPr>
            <p:spPr bwMode="auto">
              <a:xfrm>
                <a:off x="82" y="83"/>
                <a:ext cx="383" cy="383"/>
              </a:xfrm>
              <a:prstGeom prst="rect">
                <a:avLst/>
              </a:prstGeom>
              <a:solidFill>
                <a:srgbClr val="FFFF00"/>
              </a:solidFill>
              <a:ln w="9525">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grpSp>
        <p:sp>
          <p:nvSpPr>
            <p:cNvPr id="54" name="Oval 20"/>
            <p:cNvSpPr>
              <a:spLocks noChangeArrowheads="1"/>
            </p:cNvSpPr>
            <p:nvPr/>
          </p:nvSpPr>
          <p:spPr bwMode="auto">
            <a:xfrm>
              <a:off x="0" y="0"/>
              <a:ext cx="549" cy="5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55" name="Oval 21"/>
            <p:cNvSpPr>
              <a:spLocks noChangeArrowheads="1"/>
            </p:cNvSpPr>
            <p:nvPr/>
          </p:nvSpPr>
          <p:spPr bwMode="auto">
            <a:xfrm>
              <a:off x="4" y="384"/>
              <a:ext cx="549" cy="5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grpSp>
      <p:grpSp>
        <p:nvGrpSpPr>
          <p:cNvPr id="34" name="Group 22"/>
          <p:cNvGrpSpPr>
            <a:grpSpLocks/>
          </p:cNvGrpSpPr>
          <p:nvPr/>
        </p:nvGrpSpPr>
        <p:grpSpPr bwMode="auto">
          <a:xfrm>
            <a:off x="3669114" y="5297608"/>
            <a:ext cx="1008354" cy="1079500"/>
            <a:chOff x="0" y="0"/>
            <a:chExt cx="953" cy="1007"/>
          </a:xfrm>
        </p:grpSpPr>
        <p:sp>
          <p:nvSpPr>
            <p:cNvPr id="44" name="AutoShape 23"/>
            <p:cNvSpPr>
              <a:spLocks noChangeArrowheads="1"/>
            </p:cNvSpPr>
            <p:nvPr/>
          </p:nvSpPr>
          <p:spPr bwMode="auto">
            <a:xfrm>
              <a:off x="12" y="42"/>
              <a:ext cx="534" cy="462"/>
            </a:xfrm>
            <a:prstGeom prst="hexagon">
              <a:avLst>
                <a:gd name="adj" fmla="val 28896"/>
                <a:gd name="vf" fmla="val 115470"/>
              </a:avLst>
            </a:prstGeom>
            <a:solidFill>
              <a:srgbClr val="3366FF"/>
            </a:solidFill>
            <a:ln w="9525">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45" name="AutoShape 24"/>
            <p:cNvSpPr>
              <a:spLocks noChangeArrowheads="1"/>
            </p:cNvSpPr>
            <p:nvPr/>
          </p:nvSpPr>
          <p:spPr bwMode="auto">
            <a:xfrm>
              <a:off x="412" y="274"/>
              <a:ext cx="534" cy="462"/>
            </a:xfrm>
            <a:prstGeom prst="hexagon">
              <a:avLst>
                <a:gd name="adj" fmla="val 28896"/>
                <a:gd name="vf" fmla="val 115470"/>
              </a:avLst>
            </a:prstGeom>
            <a:solidFill>
              <a:srgbClr val="FF6600"/>
            </a:solidFill>
            <a:ln w="9525">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46" name="Oval 25"/>
            <p:cNvSpPr>
              <a:spLocks noChangeArrowheads="1"/>
            </p:cNvSpPr>
            <p:nvPr/>
          </p:nvSpPr>
          <p:spPr bwMode="auto">
            <a:xfrm>
              <a:off x="0" y="458"/>
              <a:ext cx="549" cy="5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47" name="AutoShape 26"/>
            <p:cNvSpPr>
              <a:spLocks noChangeArrowheads="1"/>
            </p:cNvSpPr>
            <p:nvPr/>
          </p:nvSpPr>
          <p:spPr bwMode="auto">
            <a:xfrm>
              <a:off x="8" y="500"/>
              <a:ext cx="534" cy="462"/>
            </a:xfrm>
            <a:prstGeom prst="hexagon">
              <a:avLst>
                <a:gd name="adj" fmla="val 28896"/>
                <a:gd name="vf" fmla="val 115470"/>
              </a:avLst>
            </a:prstGeom>
            <a:solidFill>
              <a:srgbClr val="00FF00"/>
            </a:solidFill>
            <a:ln w="9525">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48" name="Oval 27"/>
            <p:cNvSpPr>
              <a:spLocks noChangeArrowheads="1"/>
            </p:cNvSpPr>
            <p:nvPr/>
          </p:nvSpPr>
          <p:spPr bwMode="auto">
            <a:xfrm>
              <a:off x="4" y="0"/>
              <a:ext cx="549" cy="5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49" name="Oval 28"/>
            <p:cNvSpPr>
              <a:spLocks noChangeArrowheads="1"/>
            </p:cNvSpPr>
            <p:nvPr/>
          </p:nvSpPr>
          <p:spPr bwMode="auto">
            <a:xfrm>
              <a:off x="404" y="232"/>
              <a:ext cx="549" cy="5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grpSp>
      <p:grpSp>
        <p:nvGrpSpPr>
          <p:cNvPr id="35" name="Group 83"/>
          <p:cNvGrpSpPr>
            <a:grpSpLocks/>
          </p:cNvGrpSpPr>
          <p:nvPr/>
        </p:nvGrpSpPr>
        <p:grpSpPr bwMode="auto">
          <a:xfrm>
            <a:off x="3543659" y="1466942"/>
            <a:ext cx="1077130" cy="1028044"/>
            <a:chOff x="0" y="0"/>
            <a:chExt cx="1018" cy="959"/>
          </a:xfrm>
        </p:grpSpPr>
        <p:sp>
          <p:nvSpPr>
            <p:cNvPr id="36" name="AutoShape 34"/>
            <p:cNvSpPr>
              <a:spLocks noChangeArrowheads="1"/>
            </p:cNvSpPr>
            <p:nvPr/>
          </p:nvSpPr>
          <p:spPr bwMode="auto">
            <a:xfrm>
              <a:off x="500" y="419"/>
              <a:ext cx="477" cy="412"/>
            </a:xfrm>
            <a:prstGeom prst="triangle">
              <a:avLst>
                <a:gd name="adj" fmla="val 50000"/>
              </a:avLst>
            </a:prstGeom>
            <a:solidFill>
              <a:srgbClr val="FF6600"/>
            </a:solidFill>
            <a:ln w="9525">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37" name="AutoShape 37"/>
            <p:cNvSpPr>
              <a:spLocks noChangeArrowheads="1"/>
            </p:cNvSpPr>
            <p:nvPr/>
          </p:nvSpPr>
          <p:spPr bwMode="auto">
            <a:xfrm>
              <a:off x="31" y="418"/>
              <a:ext cx="477" cy="412"/>
            </a:xfrm>
            <a:prstGeom prst="triangle">
              <a:avLst>
                <a:gd name="adj" fmla="val 50000"/>
              </a:avLst>
            </a:prstGeom>
            <a:solidFill>
              <a:srgbClr val="00FF00"/>
            </a:solidFill>
            <a:ln w="9525">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38" name="AutoShape 82"/>
            <p:cNvSpPr>
              <a:spLocks noChangeArrowheads="1"/>
            </p:cNvSpPr>
            <p:nvPr/>
          </p:nvSpPr>
          <p:spPr bwMode="auto">
            <a:xfrm rot="10800000">
              <a:off x="278" y="427"/>
              <a:ext cx="458" cy="412"/>
            </a:xfrm>
            <a:prstGeom prst="triangle">
              <a:avLst>
                <a:gd name="adj" fmla="val 50000"/>
              </a:avLst>
            </a:prstGeom>
            <a:solidFill>
              <a:srgbClr val="FFFF00"/>
            </a:solidFill>
            <a:ln w="9525">
              <a:solidFill>
                <a:schemeClr val="tx1"/>
              </a:solidFill>
              <a:miter lim="800000"/>
              <a:headEnd/>
              <a:tailEnd/>
            </a:ln>
          </p:spPr>
          <p:txBody>
            <a:bodyPr rot="10800000"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39" name="Oval 33"/>
            <p:cNvSpPr>
              <a:spLocks noChangeArrowheads="1"/>
            </p:cNvSpPr>
            <p:nvPr/>
          </p:nvSpPr>
          <p:spPr bwMode="auto">
            <a:xfrm>
              <a:off x="469" y="410"/>
              <a:ext cx="549" cy="5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grpSp>
          <p:nvGrpSpPr>
            <p:cNvPr id="40" name="Group 29"/>
            <p:cNvGrpSpPr>
              <a:grpSpLocks/>
            </p:cNvGrpSpPr>
            <p:nvPr/>
          </p:nvGrpSpPr>
          <p:grpSpPr bwMode="auto">
            <a:xfrm>
              <a:off x="232" y="0"/>
              <a:ext cx="549" cy="549"/>
              <a:chOff x="0" y="0"/>
              <a:chExt cx="549" cy="549"/>
            </a:xfrm>
          </p:grpSpPr>
          <p:sp>
            <p:nvSpPr>
              <p:cNvPr id="42" name="Oval 30"/>
              <p:cNvSpPr>
                <a:spLocks noChangeArrowheads="1"/>
              </p:cNvSpPr>
              <p:nvPr/>
            </p:nvSpPr>
            <p:spPr bwMode="auto">
              <a:xfrm>
                <a:off x="0" y="0"/>
                <a:ext cx="549" cy="5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sp>
            <p:nvSpPr>
              <p:cNvPr id="43" name="AutoShape 31"/>
              <p:cNvSpPr>
                <a:spLocks noChangeArrowheads="1"/>
              </p:cNvSpPr>
              <p:nvPr/>
            </p:nvSpPr>
            <p:spPr bwMode="auto">
              <a:xfrm>
                <a:off x="31" y="9"/>
                <a:ext cx="477" cy="412"/>
              </a:xfrm>
              <a:prstGeom prst="triangle">
                <a:avLst>
                  <a:gd name="adj" fmla="val 50000"/>
                </a:avLst>
              </a:prstGeom>
              <a:solidFill>
                <a:srgbClr val="3366FF"/>
              </a:solidFill>
              <a:ln w="9525">
                <a:solidFill>
                  <a:schemeClr val="tx1"/>
                </a:solidFill>
                <a:miter lim="800000"/>
                <a:headEnd/>
                <a:tailEnd/>
              </a:ln>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grpSp>
        <p:sp>
          <p:nvSpPr>
            <p:cNvPr id="41" name="Oval 36"/>
            <p:cNvSpPr>
              <a:spLocks noChangeArrowheads="1"/>
            </p:cNvSpPr>
            <p:nvPr/>
          </p:nvSpPr>
          <p:spPr bwMode="auto">
            <a:xfrm>
              <a:off x="0" y="409"/>
              <a:ext cx="549" cy="5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defRPr sz="3200">
                  <a:solidFill>
                    <a:schemeClr val="tx1"/>
                  </a:solidFill>
                  <a:latin typeface="Arial" panose="020B0604020202020204" pitchFamily="34" charset="0"/>
                  <a:ea typeface="宋体" panose="02010600030101010101" pitchFamily="2" charset="-122"/>
                  <a:sym typeface="Arial Unicode MS" pitchFamily="34"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Unicode MS" pitchFamily="34"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Unicode MS" pitchFamily="34"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Unicode MS" pitchFamily="34"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Unicode MS" pitchFamily="34" charset="-122"/>
                </a:defRPr>
              </a:lvl9pPr>
            </a:lstStyle>
            <a:p>
              <a:pPr algn="ctr" eaLnBrk="1" hangingPunct="1">
                <a:spcBef>
                  <a:spcPts val="1200"/>
                </a:spcBef>
              </a:pPr>
              <a:endParaRPr lang="zh-CN" altLang="zh-CN" sz="2400">
                <a:solidFill>
                  <a:srgbClr val="000000"/>
                </a:solidFill>
                <a:latin typeface="Times New Roman" panose="02020603050405020304" pitchFamily="18" charset="0"/>
              </a:endParaRPr>
            </a:p>
          </p:txBody>
        </p:sp>
      </p:grpSp>
      <p:grpSp>
        <p:nvGrpSpPr>
          <p:cNvPr id="72" name="组合 71"/>
          <p:cNvGrpSpPr/>
          <p:nvPr/>
        </p:nvGrpSpPr>
        <p:grpSpPr>
          <a:xfrm>
            <a:off x="1570389" y="2842388"/>
            <a:ext cx="973913" cy="2133544"/>
            <a:chOff x="1712686" y="2260062"/>
            <a:chExt cx="1227043" cy="2688075"/>
          </a:xfrm>
        </p:grpSpPr>
        <p:pic>
          <p:nvPicPr>
            <p:cNvPr id="73" name="图片 72"/>
            <p:cNvPicPr>
              <a:picLocks noChangeAspect="1"/>
            </p:cNvPicPr>
            <p:nvPr/>
          </p:nvPicPr>
          <p:blipFill>
            <a:blip r:embed="rId3"/>
            <a:stretch>
              <a:fillRect/>
            </a:stretch>
          </p:blipFill>
          <p:spPr>
            <a:xfrm>
              <a:off x="1768966" y="2793775"/>
              <a:ext cx="1090347" cy="2154362"/>
            </a:xfrm>
            <a:prstGeom prst="rect">
              <a:avLst/>
            </a:prstGeom>
          </p:spPr>
        </p:pic>
        <p:pic>
          <p:nvPicPr>
            <p:cNvPr id="74" name="图片 73"/>
            <p:cNvPicPr>
              <a:picLocks noChangeAspect="1"/>
            </p:cNvPicPr>
            <p:nvPr/>
          </p:nvPicPr>
          <p:blipFill>
            <a:blip r:embed="rId4"/>
            <a:stretch>
              <a:fillRect/>
            </a:stretch>
          </p:blipFill>
          <p:spPr>
            <a:xfrm rot="1205844">
              <a:off x="1712686" y="2643341"/>
              <a:ext cx="486811" cy="141170"/>
            </a:xfrm>
            <a:prstGeom prst="rect">
              <a:avLst/>
            </a:prstGeom>
          </p:spPr>
        </p:pic>
        <p:pic>
          <p:nvPicPr>
            <p:cNvPr id="75" name="图片 74"/>
            <p:cNvPicPr>
              <a:picLocks noChangeAspect="1"/>
            </p:cNvPicPr>
            <p:nvPr/>
          </p:nvPicPr>
          <p:blipFill>
            <a:blip r:embed="rId4"/>
            <a:stretch>
              <a:fillRect/>
            </a:stretch>
          </p:blipFill>
          <p:spPr>
            <a:xfrm rot="6743963">
              <a:off x="2169887" y="2432883"/>
              <a:ext cx="486811" cy="141170"/>
            </a:xfrm>
            <a:prstGeom prst="rect">
              <a:avLst/>
            </a:prstGeom>
          </p:spPr>
        </p:pic>
        <p:pic>
          <p:nvPicPr>
            <p:cNvPr id="76" name="图片 75"/>
            <p:cNvPicPr>
              <a:picLocks noChangeAspect="1"/>
            </p:cNvPicPr>
            <p:nvPr/>
          </p:nvPicPr>
          <p:blipFill>
            <a:blip r:embed="rId4"/>
            <a:stretch>
              <a:fillRect/>
            </a:stretch>
          </p:blipFill>
          <p:spPr>
            <a:xfrm rot="10460603">
              <a:off x="2452918" y="2744941"/>
              <a:ext cx="486811" cy="141170"/>
            </a:xfrm>
            <a:prstGeom prst="rect">
              <a:avLst/>
            </a:prstGeom>
          </p:spPr>
        </p:pic>
      </p:grpSp>
      <p:sp>
        <p:nvSpPr>
          <p:cNvPr id="4" name="矩形 3"/>
          <p:cNvSpPr/>
          <p:nvPr/>
        </p:nvSpPr>
        <p:spPr>
          <a:xfrm>
            <a:off x="1013608" y="1452864"/>
            <a:ext cx="2088420" cy="954107"/>
          </a:xfrm>
          <a:prstGeom prst="rect">
            <a:avLst/>
          </a:prstGeom>
        </p:spPr>
        <p:txBody>
          <a:bodyPr wrap="square">
            <a:spAutoFit/>
          </a:bodyPr>
          <a:lstStyle/>
          <a:p>
            <a:pPr algn="ctr"/>
            <a:r>
              <a:rPr lang="en-US" altLang="zh-CN" sz="2800" dirty="0">
                <a:solidFill>
                  <a:srgbClr val="000000"/>
                </a:solidFill>
                <a:latin typeface="微软雅黑" panose="020B0503020204020204" pitchFamily="34" charset="-122"/>
                <a:ea typeface="微软雅黑" panose="020B0503020204020204" pitchFamily="34" charset="-122"/>
              </a:rPr>
              <a:t>1974</a:t>
            </a:r>
            <a:r>
              <a:rPr lang="zh-CN" altLang="en-US" sz="2800" dirty="0">
                <a:solidFill>
                  <a:srgbClr val="000000"/>
                </a:solidFill>
                <a:latin typeface="微软雅黑" panose="020B0503020204020204" pitchFamily="34" charset="-122"/>
                <a:ea typeface="微软雅黑" panose="020B0503020204020204" pitchFamily="34" charset="-122"/>
              </a:rPr>
              <a:t>年</a:t>
            </a:r>
            <a:endParaRPr lang="en-US" altLang="zh-CN" sz="2800" dirty="0">
              <a:solidFill>
                <a:srgbClr val="000000"/>
              </a:solidFill>
              <a:latin typeface="微软雅黑" panose="020B0503020204020204" pitchFamily="34" charset="-122"/>
              <a:ea typeface="微软雅黑" panose="020B0503020204020204" pitchFamily="34" charset="-122"/>
            </a:endParaRPr>
          </a:p>
          <a:p>
            <a:pPr algn="ctr"/>
            <a:r>
              <a:rPr lang="zh-CN" altLang="en-US" sz="2800" dirty="0">
                <a:solidFill>
                  <a:srgbClr val="000000"/>
                </a:solidFill>
                <a:latin typeface="微软雅黑" panose="020B0503020204020204" pitchFamily="34" charset="-122"/>
                <a:ea typeface="微软雅黑" panose="020B0503020204020204" pitchFamily="34" charset="-122"/>
              </a:rPr>
              <a:t>贝尔实验室</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6824448" y="4237779"/>
            <a:ext cx="3975100" cy="904863"/>
          </a:xfrm>
          <a:prstGeom prst="rect">
            <a:avLst/>
          </a:prstGeom>
        </p:spPr>
        <p:txBody>
          <a:bodyPr wrap="square">
            <a:spAutoFit/>
          </a:bodyPr>
          <a:lstStyle/>
          <a:p>
            <a:pPr>
              <a:lnSpc>
                <a:spcPct val="11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相邻</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小区使用不同的频率</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1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较远</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小区采用相同的频率</a:t>
            </a:r>
          </a:p>
        </p:txBody>
      </p:sp>
      <p:cxnSp>
        <p:nvCxnSpPr>
          <p:cNvPr id="77" name="直接连接符 76"/>
          <p:cNvCxnSpPr/>
          <p:nvPr/>
        </p:nvCxnSpPr>
        <p:spPr>
          <a:xfrm flipV="1">
            <a:off x="6419297" y="2055467"/>
            <a:ext cx="4786721"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6419297" y="5223774"/>
            <a:ext cx="4786721" cy="1"/>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746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38B4F502-AEE6-4D70-927B-AC49763F54CA}" type="slidenum">
              <a:rPr lang="zh-CN" altLang="en-US" smtClean="0"/>
              <a:t>4</a:t>
            </a:fld>
            <a:endParaRPr lang="zh-CN" altLang="en-US"/>
          </a:p>
        </p:txBody>
      </p:sp>
      <p:sp>
        <p:nvSpPr>
          <p:cNvPr id="5" name="文本框 4"/>
          <p:cNvSpPr txBox="1"/>
          <p:nvPr/>
        </p:nvSpPr>
        <p:spPr>
          <a:xfrm>
            <a:off x="3226086" y="4540895"/>
            <a:ext cx="6452170" cy="1209562"/>
          </a:xfrm>
          <a:prstGeom prst="rect">
            <a:avLst/>
          </a:prstGeom>
          <a:noFill/>
        </p:spPr>
        <p:txBody>
          <a:bodyPr wrap="square" rtlCol="0">
            <a:spAutoFit/>
          </a:bodyPr>
          <a:lstStyle/>
          <a:p>
            <a:pPr>
              <a:lnSpc>
                <a:spcPct val="110000"/>
              </a:lnSpc>
            </a:pPr>
            <a:r>
              <a:rPr lang="zh-CN" altLang="en-US" sz="4400" b="1" dirty="0">
                <a:latin typeface="Arial" panose="020B0604020202020204" pitchFamily="34" charset="0"/>
                <a:ea typeface="微软雅黑" panose="020B0503020204020204" pitchFamily="34" charset="-122"/>
                <a:cs typeface="Arial" panose="020B0604020202020204" pitchFamily="34" charset="0"/>
              </a:rPr>
              <a:t>修一条</a:t>
            </a:r>
            <a:r>
              <a:rPr lang="zh-CN" altLang="en-US" sz="6600" b="1" dirty="0">
                <a:solidFill>
                  <a:schemeClr val="accent2">
                    <a:lumMod val="75000"/>
                  </a:schemeClr>
                </a:solidFill>
                <a:latin typeface="Arial" panose="020B0604020202020204" pitchFamily="34" charset="0"/>
                <a:ea typeface="微软雅黑" panose="020B0503020204020204" pitchFamily="34" charset="-122"/>
                <a:cs typeface="Arial" panose="020B0604020202020204" pitchFamily="34" charset="0"/>
              </a:rPr>
              <a:t>路</a:t>
            </a:r>
            <a:r>
              <a:rPr lang="zh-CN" altLang="en-US" sz="4400" b="1" dirty="0">
                <a:latin typeface="Arial" panose="020B0604020202020204" pitchFamily="34" charset="0"/>
                <a:ea typeface="微软雅黑" panose="020B0503020204020204" pitchFamily="34" charset="-122"/>
                <a:cs typeface="Arial" panose="020B0604020202020204" pitchFamily="34" charset="0"/>
              </a:rPr>
              <a:t>到底有多难？</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449"/>
            <a:ext cx="12192000" cy="2857500"/>
          </a:xfrm>
          <a:prstGeom prst="rect">
            <a:avLst/>
          </a:prstGeom>
        </p:spPr>
      </p:pic>
    </p:spTree>
    <p:extLst>
      <p:ext uri="{BB962C8B-B14F-4D97-AF65-F5344CB8AC3E}">
        <p14:creationId xmlns:p14="http://schemas.microsoft.com/office/powerpoint/2010/main" val="2152996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蜂窝</a:t>
            </a:r>
          </a:p>
        </p:txBody>
      </p:sp>
      <p:sp>
        <p:nvSpPr>
          <p:cNvPr id="6" name="矩形 5"/>
          <p:cNvSpPr/>
          <p:nvPr/>
        </p:nvSpPr>
        <p:spPr>
          <a:xfrm>
            <a:off x="8040772" y="2243570"/>
            <a:ext cx="3732930" cy="1077218"/>
          </a:xfrm>
          <a:prstGeom prst="rect">
            <a:avLst/>
          </a:prstGeom>
        </p:spPr>
        <p:txBody>
          <a:bodyPr wrap="square">
            <a:spAutoFit/>
          </a:bodyPr>
          <a:lstStyle/>
          <a:p>
            <a:pPr>
              <a:spcBef>
                <a:spcPts val="1200"/>
              </a:spcBef>
            </a:pPr>
            <a:r>
              <a:rPr lang="zh-CN" altLang="en-US" sz="3200" b="1" dirty="0">
                <a:solidFill>
                  <a:srgbClr val="000000"/>
                </a:solidFill>
                <a:latin typeface="微软雅黑" panose="020B0503020204020204" pitchFamily="34" charset="-122"/>
                <a:ea typeface="微软雅黑" panose="020B0503020204020204" pitchFamily="34" charset="-122"/>
              </a:rPr>
              <a:t>同一个小区</a:t>
            </a:r>
            <a:r>
              <a:rPr lang="zh-CN" altLang="en-US" sz="3200" dirty="0">
                <a:solidFill>
                  <a:srgbClr val="000000"/>
                </a:solidFill>
                <a:latin typeface="微软雅黑" panose="020B0503020204020204" pitchFamily="34" charset="-122"/>
                <a:ea typeface="微软雅黑" panose="020B0503020204020204" pitchFamily="34" charset="-122"/>
              </a:rPr>
              <a:t>簇内，要使用不同的频率</a:t>
            </a:r>
            <a:endParaRPr lang="en-US" altLang="zh-CN" sz="3200" dirty="0">
              <a:solidFill>
                <a:srgbClr val="000000"/>
              </a:solidFill>
              <a:latin typeface="微软雅黑" panose="020B0503020204020204" pitchFamily="34" charset="-122"/>
              <a:ea typeface="微软雅黑" panose="020B0503020204020204" pitchFamily="34" charset="-122"/>
            </a:endParaRPr>
          </a:p>
        </p:txBody>
      </p:sp>
      <p:sp>
        <p:nvSpPr>
          <p:cNvPr id="7" name="椭圆 6"/>
          <p:cNvSpPr/>
          <p:nvPr/>
        </p:nvSpPr>
        <p:spPr>
          <a:xfrm>
            <a:off x="7160365" y="2411156"/>
            <a:ext cx="742046" cy="742046"/>
          </a:xfrm>
          <a:prstGeom prst="ellipse">
            <a:avLst/>
          </a:prstGeom>
          <a:noFill/>
          <a:ln w="28575">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1</a:t>
            </a:r>
            <a:endParaRPr lang="zh-CN" altLang="en-US" sz="32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椭圆 7"/>
          <p:cNvSpPr/>
          <p:nvPr/>
        </p:nvSpPr>
        <p:spPr>
          <a:xfrm>
            <a:off x="7160365" y="4458763"/>
            <a:ext cx="742046" cy="742046"/>
          </a:xfrm>
          <a:prstGeom prst="ellipse">
            <a:avLst/>
          </a:prstGeom>
          <a:noFill/>
          <a:ln w="28575">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3200" b="1"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endParaRPr lang="zh-CN" altLang="en-US" sz="3200" b="1"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矩形 9"/>
          <p:cNvSpPr/>
          <p:nvPr/>
        </p:nvSpPr>
        <p:spPr>
          <a:xfrm>
            <a:off x="8040772" y="4291177"/>
            <a:ext cx="3732930" cy="1077218"/>
          </a:xfrm>
          <a:prstGeom prst="rect">
            <a:avLst/>
          </a:prstGeom>
        </p:spPr>
        <p:txBody>
          <a:bodyPr wrap="square">
            <a:spAutoFit/>
          </a:bodyPr>
          <a:lstStyle/>
          <a:p>
            <a:pPr>
              <a:spcBef>
                <a:spcPts val="1200"/>
              </a:spcBef>
            </a:pPr>
            <a:r>
              <a:rPr lang="zh-CN" altLang="en-US" sz="3200" b="1" dirty="0">
                <a:solidFill>
                  <a:srgbClr val="000000"/>
                </a:solidFill>
                <a:latin typeface="微软雅黑" panose="020B0503020204020204" pitchFamily="34" charset="-122"/>
                <a:ea typeface="微软雅黑" panose="020B0503020204020204" pitchFamily="34" charset="-122"/>
              </a:rPr>
              <a:t>不同的小区</a:t>
            </a:r>
            <a:r>
              <a:rPr lang="zh-CN" altLang="en-US" sz="3200" dirty="0">
                <a:solidFill>
                  <a:srgbClr val="000000"/>
                </a:solidFill>
                <a:latin typeface="微软雅黑" panose="020B0503020204020204" pitchFamily="34" charset="-122"/>
                <a:ea typeface="微软雅黑" panose="020B0503020204020204" pitchFamily="34" charset="-122"/>
              </a:rPr>
              <a:t>簇间使用对应的相同频率</a:t>
            </a:r>
          </a:p>
        </p:txBody>
      </p:sp>
      <p:pic>
        <p:nvPicPr>
          <p:cNvPr id="11" name="图片 10"/>
          <p:cNvPicPr>
            <a:picLocks noChangeAspect="1"/>
          </p:cNvPicPr>
          <p:nvPr/>
        </p:nvPicPr>
        <p:blipFill rotWithShape="1">
          <a:blip r:embed="rId3"/>
          <a:srcRect r="5836"/>
          <a:stretch/>
        </p:blipFill>
        <p:spPr>
          <a:xfrm>
            <a:off x="853645" y="1104334"/>
            <a:ext cx="5902756" cy="5205285"/>
          </a:xfrm>
          <a:prstGeom prst="rect">
            <a:avLst/>
          </a:prstGeom>
        </p:spPr>
      </p:pic>
    </p:spTree>
    <p:extLst>
      <p:ext uri="{BB962C8B-B14F-4D97-AF65-F5344CB8AC3E}">
        <p14:creationId xmlns:p14="http://schemas.microsoft.com/office/powerpoint/2010/main" val="1022341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a:t>数字调制技术</a:t>
            </a:r>
          </a:p>
        </p:txBody>
      </p:sp>
      <p:sp>
        <p:nvSpPr>
          <p:cNvPr id="32771" name="Rectangle 3"/>
          <p:cNvSpPr>
            <a:spLocks noGrp="1" noChangeArrowheads="1"/>
          </p:cNvSpPr>
          <p:nvPr>
            <p:ph type="body" idx="1"/>
          </p:nvPr>
        </p:nvSpPr>
        <p:spPr>
          <a:xfrm>
            <a:off x="1847851" y="2017714"/>
            <a:ext cx="4752975" cy="4579937"/>
          </a:xfrm>
        </p:spPr>
        <p:txBody>
          <a:bodyPr/>
          <a:lstStyle/>
          <a:p>
            <a:pPr eaLnBrk="1" hangingPunct="1">
              <a:lnSpc>
                <a:spcPct val="90000"/>
              </a:lnSpc>
            </a:pPr>
            <a:r>
              <a:rPr lang="zh-CN" altLang="en-US" sz="2400" dirty="0"/>
              <a:t>在无线通信系统中利用载波来携带数字信号，数字信号必须对载波进行调制才能实际传输</a:t>
            </a:r>
          </a:p>
          <a:p>
            <a:pPr eaLnBrk="1" hangingPunct="1">
              <a:lnSpc>
                <a:spcPct val="90000"/>
              </a:lnSpc>
            </a:pPr>
            <a:r>
              <a:rPr lang="zh-CN" altLang="en-US" sz="2400" dirty="0"/>
              <a:t>当载波的频率按照数字信号</a:t>
            </a:r>
            <a:r>
              <a:rPr lang="en-US" altLang="zh-CN" sz="2400" dirty="0"/>
              <a:t>1/0</a:t>
            </a:r>
            <a:r>
              <a:rPr lang="zh-CN" altLang="en-US" sz="2400" dirty="0"/>
              <a:t>变化而相应地变化，称为频移键控</a:t>
            </a:r>
            <a:r>
              <a:rPr lang="en-US" altLang="zh-CN" sz="2400" dirty="0"/>
              <a:t>FSK</a:t>
            </a:r>
          </a:p>
          <a:p>
            <a:pPr eaLnBrk="1" hangingPunct="1">
              <a:lnSpc>
                <a:spcPct val="90000"/>
              </a:lnSpc>
            </a:pPr>
            <a:r>
              <a:rPr lang="zh-CN" altLang="en-US" sz="2400" dirty="0"/>
              <a:t>当载波的相位按照数字信号</a:t>
            </a:r>
            <a:r>
              <a:rPr lang="en-US" altLang="zh-CN" sz="2400" dirty="0"/>
              <a:t>1/0</a:t>
            </a:r>
            <a:r>
              <a:rPr lang="zh-CN" altLang="en-US" sz="2400" dirty="0"/>
              <a:t>变化而相应地变化，称为相移键控</a:t>
            </a:r>
            <a:r>
              <a:rPr lang="en-US" altLang="zh-CN" sz="2400" dirty="0"/>
              <a:t>PSK</a:t>
            </a:r>
          </a:p>
          <a:p>
            <a:pPr eaLnBrk="1" hangingPunct="1">
              <a:lnSpc>
                <a:spcPct val="90000"/>
              </a:lnSpc>
            </a:pPr>
            <a:r>
              <a:rPr lang="zh-CN" altLang="en-US" sz="2400" dirty="0"/>
              <a:t>当载波的振幅按照数字信号</a:t>
            </a:r>
            <a:r>
              <a:rPr lang="en-US" altLang="zh-CN" sz="2400" dirty="0"/>
              <a:t>1/0</a:t>
            </a:r>
            <a:r>
              <a:rPr lang="zh-CN" altLang="en-US" sz="2400" dirty="0"/>
              <a:t>变化而相应地变化，称为振幅键控</a:t>
            </a:r>
            <a:r>
              <a:rPr lang="en-US" altLang="zh-CN" sz="2400" dirty="0"/>
              <a:t>ASK</a:t>
            </a:r>
          </a:p>
        </p:txBody>
      </p:sp>
      <p:pic>
        <p:nvPicPr>
          <p:cNvPr id="32772" name="Picture 6" descr="200708161438199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825" y="2276476"/>
            <a:ext cx="381635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8993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dirty="0"/>
              <a:t>连续相位调制技术</a:t>
            </a:r>
          </a:p>
        </p:txBody>
      </p:sp>
      <p:sp>
        <p:nvSpPr>
          <p:cNvPr id="33795" name="Rectangle 3"/>
          <p:cNvSpPr>
            <a:spLocks noGrp="1" noChangeArrowheads="1"/>
          </p:cNvSpPr>
          <p:nvPr>
            <p:ph type="body" idx="1"/>
          </p:nvPr>
        </p:nvSpPr>
        <p:spPr>
          <a:xfrm>
            <a:off x="2279650" y="2017713"/>
            <a:ext cx="8199438" cy="4114800"/>
          </a:xfrm>
        </p:spPr>
        <p:txBody>
          <a:bodyPr/>
          <a:lstStyle/>
          <a:p>
            <a:pPr eaLnBrk="1" hangingPunct="1">
              <a:lnSpc>
                <a:spcPct val="90000"/>
              </a:lnSpc>
            </a:pPr>
            <a:r>
              <a:rPr lang="zh-CN" altLang="en-US"/>
              <a:t>误码性能好，可使用高效率的</a:t>
            </a:r>
            <a:r>
              <a:rPr lang="en-US" altLang="zh-CN"/>
              <a:t>C</a:t>
            </a:r>
            <a:r>
              <a:rPr lang="zh-CN" altLang="en-US"/>
              <a:t>类功率放大器</a:t>
            </a:r>
          </a:p>
          <a:p>
            <a:pPr eaLnBrk="1" hangingPunct="1">
              <a:lnSpc>
                <a:spcPct val="90000"/>
              </a:lnSpc>
            </a:pPr>
            <a:endParaRPr lang="zh-CN" altLang="en-US"/>
          </a:p>
          <a:p>
            <a:pPr eaLnBrk="1" hangingPunct="1">
              <a:lnSpc>
                <a:spcPct val="90000"/>
              </a:lnSpc>
            </a:pPr>
            <a:r>
              <a:rPr lang="zh-CN" altLang="en-US"/>
              <a:t>平滑调频（</a:t>
            </a:r>
            <a:r>
              <a:rPr lang="en-US" altLang="zh-CN"/>
              <a:t>TFM</a:t>
            </a:r>
            <a:r>
              <a:rPr lang="zh-CN" altLang="en-US"/>
              <a:t>）、最小频移键控（</a:t>
            </a:r>
            <a:r>
              <a:rPr lang="en-US" altLang="zh-CN"/>
              <a:t>MSK</a:t>
            </a:r>
            <a:r>
              <a:rPr lang="zh-CN" altLang="en-US"/>
              <a:t>）、高斯预滤波最小频移键控（</a:t>
            </a:r>
            <a:r>
              <a:rPr lang="en-US" altLang="zh-CN"/>
              <a:t>GMSK</a:t>
            </a:r>
            <a:r>
              <a:rPr lang="zh-CN" altLang="en-US"/>
              <a:t>）</a:t>
            </a:r>
          </a:p>
          <a:p>
            <a:pPr eaLnBrk="1" hangingPunct="1">
              <a:lnSpc>
                <a:spcPct val="90000"/>
              </a:lnSpc>
            </a:pPr>
            <a:endParaRPr lang="zh-CN" altLang="en-US"/>
          </a:p>
          <a:p>
            <a:pPr eaLnBrk="1" hangingPunct="1">
              <a:lnSpc>
                <a:spcPct val="90000"/>
              </a:lnSpc>
            </a:pPr>
            <a:r>
              <a:rPr lang="en-US" altLang="zh-CN"/>
              <a:t>GSM</a:t>
            </a:r>
            <a:r>
              <a:rPr lang="zh-CN" altLang="en-US"/>
              <a:t>采用</a:t>
            </a:r>
            <a:r>
              <a:rPr lang="en-US" altLang="zh-CN"/>
              <a:t>GMSK</a:t>
            </a:r>
            <a:r>
              <a:rPr lang="zh-CN" altLang="en-US"/>
              <a:t>调制技术</a:t>
            </a:r>
          </a:p>
        </p:txBody>
      </p:sp>
    </p:spTree>
    <p:extLst>
      <p:ext uri="{BB962C8B-B14F-4D97-AF65-F5344CB8AC3E}">
        <p14:creationId xmlns:p14="http://schemas.microsoft.com/office/powerpoint/2010/main" val="1549653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dirty="0"/>
              <a:t>线性调制技术</a:t>
            </a:r>
          </a:p>
        </p:txBody>
      </p:sp>
      <p:sp>
        <p:nvSpPr>
          <p:cNvPr id="35843" name="Rectangle 3"/>
          <p:cNvSpPr>
            <a:spLocks noGrp="1" noChangeArrowheads="1"/>
          </p:cNvSpPr>
          <p:nvPr>
            <p:ph type="body" idx="1"/>
          </p:nvPr>
        </p:nvSpPr>
        <p:spPr>
          <a:xfrm>
            <a:off x="2351088" y="2017713"/>
            <a:ext cx="8128000" cy="4114800"/>
          </a:xfrm>
        </p:spPr>
        <p:txBody>
          <a:bodyPr/>
          <a:lstStyle/>
          <a:p>
            <a:pPr eaLnBrk="1" hangingPunct="1">
              <a:lnSpc>
                <a:spcPct val="90000"/>
              </a:lnSpc>
            </a:pPr>
            <a:r>
              <a:rPr lang="zh-CN" altLang="en-US" dirty="0"/>
              <a:t>频谱利用率高，但对调制器和功率放大器的线性要求高</a:t>
            </a:r>
          </a:p>
          <a:p>
            <a:pPr eaLnBrk="1" hangingPunct="1">
              <a:lnSpc>
                <a:spcPct val="90000"/>
              </a:lnSpc>
            </a:pPr>
            <a:endParaRPr lang="zh-CN" altLang="en-US" dirty="0"/>
          </a:p>
          <a:p>
            <a:pPr eaLnBrk="1" hangingPunct="1">
              <a:lnSpc>
                <a:spcPct val="90000"/>
              </a:lnSpc>
            </a:pPr>
            <a:r>
              <a:rPr lang="zh-CN" altLang="en-US" dirty="0"/>
              <a:t>二相相移键控（</a:t>
            </a:r>
            <a:r>
              <a:rPr lang="en-US" altLang="zh-CN" dirty="0"/>
              <a:t>BPSK</a:t>
            </a:r>
            <a:r>
              <a:rPr lang="zh-CN" altLang="en-US" dirty="0"/>
              <a:t>）、四相相移键控（</a:t>
            </a:r>
            <a:r>
              <a:rPr lang="en-US" altLang="zh-CN" dirty="0"/>
              <a:t>QPSK</a:t>
            </a:r>
            <a:r>
              <a:rPr lang="zh-CN" altLang="en-US" dirty="0"/>
              <a:t>）、正交调幅（</a:t>
            </a:r>
            <a:r>
              <a:rPr lang="en-US" altLang="zh-CN" dirty="0"/>
              <a:t>QAM</a:t>
            </a:r>
            <a:r>
              <a:rPr lang="zh-CN" altLang="en-US" dirty="0"/>
              <a:t>）</a:t>
            </a:r>
          </a:p>
          <a:p>
            <a:pPr eaLnBrk="1" hangingPunct="1">
              <a:lnSpc>
                <a:spcPct val="90000"/>
              </a:lnSpc>
            </a:pPr>
            <a:endParaRPr lang="zh-CN" altLang="en-US" dirty="0"/>
          </a:p>
          <a:p>
            <a:pPr eaLnBrk="1" hangingPunct="1">
              <a:lnSpc>
                <a:spcPct val="90000"/>
              </a:lnSpc>
            </a:pPr>
            <a:r>
              <a:rPr lang="zh-CN" altLang="en-US" dirty="0"/>
              <a:t>早期美国和日本的数字移动通信采用</a:t>
            </a:r>
            <a:r>
              <a:rPr lang="en-US" altLang="zh-CN" dirty="0"/>
              <a:t>QPSK</a:t>
            </a:r>
            <a:r>
              <a:rPr lang="zh-CN" altLang="en-US" dirty="0"/>
              <a:t>调制技术</a:t>
            </a:r>
          </a:p>
        </p:txBody>
      </p:sp>
    </p:spTree>
    <p:extLst>
      <p:ext uri="{BB962C8B-B14F-4D97-AF65-F5344CB8AC3E}">
        <p14:creationId xmlns:p14="http://schemas.microsoft.com/office/powerpoint/2010/main" val="436489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如何共享频带资源</a:t>
            </a:r>
          </a:p>
        </p:txBody>
      </p:sp>
      <p:sp>
        <p:nvSpPr>
          <p:cNvPr id="3" name="内容占位符 2"/>
          <p:cNvSpPr>
            <a:spLocks noGrp="1"/>
          </p:cNvSpPr>
          <p:nvPr>
            <p:ph idx="1"/>
          </p:nvPr>
        </p:nvSpPr>
        <p:spPr>
          <a:xfrm>
            <a:off x="4108537" y="1858816"/>
            <a:ext cx="7803957" cy="1811919"/>
          </a:xfrm>
          <a:prstGeom prst="roundRect">
            <a:avLst>
              <a:gd name="adj" fmla="val 4994"/>
            </a:avLst>
          </a:prstGeom>
          <a:ln>
            <a:solidFill>
              <a:schemeClr val="tx1"/>
            </a:solidFill>
          </a:ln>
        </p:spPr>
        <p:txBody>
          <a:bodyPr>
            <a:normAutofit/>
          </a:bodyPr>
          <a:lstStyle/>
          <a:p>
            <a:pPr marL="0" indent="0">
              <a:buNone/>
            </a:pPr>
            <a:r>
              <a:rPr lang="zh-CN" altLang="zh-CN" dirty="0"/>
              <a:t>在数据传输系统中，允许两个或多个数据源共享</a:t>
            </a:r>
            <a:r>
              <a:rPr lang="zh-CN" altLang="zh-CN" b="1" dirty="0"/>
              <a:t>同一个传输介质</a:t>
            </a:r>
            <a:r>
              <a:rPr lang="zh-CN" altLang="zh-CN" dirty="0"/>
              <a:t>，就像每个数据源都有自己的信道一样</a:t>
            </a:r>
            <a:endParaRPr lang="en-US" altLang="zh-CN"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781" y="2241984"/>
            <a:ext cx="3929484" cy="2993894"/>
          </a:xfrm>
          <a:prstGeom prst="rect">
            <a:avLst/>
          </a:prstGeom>
        </p:spPr>
      </p:pic>
      <p:sp>
        <p:nvSpPr>
          <p:cNvPr id="5" name="内容占位符 2"/>
          <p:cNvSpPr txBox="1">
            <a:spLocks/>
          </p:cNvSpPr>
          <p:nvPr/>
        </p:nvSpPr>
        <p:spPr>
          <a:xfrm>
            <a:off x="4108537" y="4660900"/>
            <a:ext cx="7803957" cy="1773278"/>
          </a:xfrm>
          <a:prstGeom prst="roundRect">
            <a:avLst>
              <a:gd name="adj" fmla="val 4994"/>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zh-CN" altLang="en-US" dirty="0"/>
              <a:t>将若干个彼此无关的信号合并为一个</a:t>
            </a:r>
            <a:r>
              <a:rPr lang="zh-CN" altLang="en-US" b="1" dirty="0"/>
              <a:t>复合</a:t>
            </a:r>
            <a:r>
              <a:rPr lang="zh-CN" altLang="en-US" dirty="0"/>
              <a:t>信号，然后在共用信道上进行传输，在信号的接收段将复合信号分离，然后发送给每一个接收端</a:t>
            </a:r>
          </a:p>
        </p:txBody>
      </p:sp>
      <p:sp>
        <p:nvSpPr>
          <p:cNvPr id="7" name="矩形 6"/>
          <p:cNvSpPr/>
          <p:nvPr/>
        </p:nvSpPr>
        <p:spPr>
          <a:xfrm>
            <a:off x="4108537" y="4003102"/>
            <a:ext cx="2089063" cy="584775"/>
          </a:xfrm>
          <a:prstGeom prst="rect">
            <a:avLst/>
          </a:prstGeom>
          <a:solidFill>
            <a:schemeClr val="accent1"/>
          </a:solidFill>
        </p:spPr>
        <p:txBody>
          <a:bodyPr wrap="square">
            <a:spAutoFit/>
          </a:bodyPr>
          <a:lstStyle/>
          <a:p>
            <a:pPr marL="0" lvl="1" algn="ctr">
              <a:spcBef>
                <a:spcPts val="1200"/>
              </a:spcBef>
              <a:defRPr/>
            </a:pPr>
            <a:r>
              <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多址接入</a:t>
            </a:r>
            <a:endParaRPr lang="en-US"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矩形 5"/>
          <p:cNvSpPr/>
          <p:nvPr/>
        </p:nvSpPr>
        <p:spPr>
          <a:xfrm>
            <a:off x="4108537" y="1201018"/>
            <a:ext cx="2089063" cy="584775"/>
          </a:xfrm>
          <a:prstGeom prst="rect">
            <a:avLst/>
          </a:prstGeom>
          <a:solidFill>
            <a:schemeClr val="accent1"/>
          </a:solidFill>
        </p:spPr>
        <p:txBody>
          <a:bodyPr wrap="square">
            <a:spAutoFit/>
          </a:bodyPr>
          <a:lstStyle/>
          <a:p>
            <a:pPr algn="ctr"/>
            <a:r>
              <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多路复用</a:t>
            </a:r>
          </a:p>
        </p:txBody>
      </p:sp>
    </p:spTree>
    <p:extLst>
      <p:ext uri="{BB962C8B-B14F-4D97-AF65-F5344CB8AC3E}">
        <p14:creationId xmlns:p14="http://schemas.microsoft.com/office/powerpoint/2010/main" val="1696736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4"/>
          <p:cNvSpPr>
            <a:spLocks noChangeArrowheads="1"/>
          </p:cNvSpPr>
          <p:nvPr/>
        </p:nvSpPr>
        <p:spPr bwMode="auto">
          <a:xfrm>
            <a:off x="0" y="2513672"/>
            <a:ext cx="12215137" cy="3711282"/>
          </a:xfrm>
          <a:prstGeom prst="rect">
            <a:avLst/>
          </a:prstGeom>
          <a:solidFill>
            <a:srgbClr val="4F81BD"/>
          </a:solidFill>
          <a:ln>
            <a:noFill/>
          </a:ln>
        </p:spPr>
        <p:txBody>
          <a:bodyPr anchor="ctr"/>
          <a:lstStyle/>
          <a:p>
            <a:pPr algn="ctr"/>
            <a:endParaRPr lang="zh-CN" altLang="zh-CN">
              <a:solidFill>
                <a:srgbClr val="4F81B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鸡尾酒晚会</a:t>
            </a:r>
          </a:p>
        </p:txBody>
      </p:sp>
      <p:sp>
        <p:nvSpPr>
          <p:cNvPr id="4" name="灯片编号占位符 3"/>
          <p:cNvSpPr>
            <a:spLocks noGrp="1"/>
          </p:cNvSpPr>
          <p:nvPr>
            <p:ph type="sldNum" sz="quarter" idx="12"/>
          </p:nvPr>
        </p:nvSpPr>
        <p:spPr/>
        <p:txBody>
          <a:bodyPr/>
          <a:lstStyle/>
          <a:p>
            <a:fld id="{38B4F502-AEE6-4D70-927B-AC49763F54CA}" type="slidenum">
              <a:rPr lang="zh-CN" altLang="en-US" smtClean="0"/>
              <a:t>45</a:t>
            </a:fld>
            <a:endParaRPr lang="zh-CN" altLang="en-US"/>
          </a:p>
        </p:txBody>
      </p:sp>
      <p:sp>
        <p:nvSpPr>
          <p:cNvPr id="6" name="椭圆 9"/>
          <p:cNvSpPr>
            <a:spLocks noChangeArrowheads="1"/>
          </p:cNvSpPr>
          <p:nvPr/>
        </p:nvSpPr>
        <p:spPr bwMode="auto">
          <a:xfrm>
            <a:off x="818975" y="1147626"/>
            <a:ext cx="2769292" cy="2772068"/>
          </a:xfrm>
          <a:prstGeom prst="ellipse">
            <a:avLst/>
          </a:prstGeom>
          <a:blipFill>
            <a:blip r:embed="rId3"/>
            <a:stretch>
              <a:fillRect/>
            </a:stretch>
          </a:blipFill>
          <a:ln w="57150" cap="flat" cmpd="sng">
            <a:solidFill>
              <a:srgbClr val="FFFFFF"/>
            </a:solidFill>
            <a:miter lim="800000"/>
            <a:headEnd/>
            <a:tailEnd/>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等腰三角形 26"/>
          <p:cNvSpPr>
            <a:spLocks noChangeArrowheads="1"/>
          </p:cNvSpPr>
          <p:nvPr/>
        </p:nvSpPr>
        <p:spPr bwMode="auto">
          <a:xfrm flipV="1">
            <a:off x="1929373" y="3939943"/>
            <a:ext cx="215900" cy="144463"/>
          </a:xfrm>
          <a:prstGeom prst="triangle">
            <a:avLst>
              <a:gd name="adj" fmla="val 50000"/>
            </a:avLst>
          </a:prstGeom>
          <a:solidFill>
            <a:schemeClr val="tx1">
              <a:lumMod val="75000"/>
              <a:lumOff val="25000"/>
            </a:schemeClr>
          </a:solidFill>
          <a:ln>
            <a:noFill/>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8"/>
          <p:cNvSpPr>
            <a:spLocks noChangeArrowheads="1"/>
          </p:cNvSpPr>
          <p:nvPr/>
        </p:nvSpPr>
        <p:spPr bwMode="auto">
          <a:xfrm>
            <a:off x="1352680" y="4120276"/>
            <a:ext cx="136928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FDMA</a:t>
            </a:r>
          </a:p>
        </p:txBody>
      </p:sp>
      <p:sp>
        <p:nvSpPr>
          <p:cNvPr id="24" name="矩形 18"/>
          <p:cNvSpPr>
            <a:spLocks noChangeArrowheads="1"/>
          </p:cNvSpPr>
          <p:nvPr/>
        </p:nvSpPr>
        <p:spPr bwMode="auto">
          <a:xfrm>
            <a:off x="3786" y="4705051"/>
            <a:ext cx="4067075"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ts val="600"/>
              </a:spcBef>
            </a:pPr>
            <a:r>
              <a:rPr lang="en-US" altLang="zh-CN" dirty="0">
                <a:solidFill>
                  <a:schemeClr val="bg1">
                    <a:lumMod val="85000"/>
                  </a:schemeClr>
                </a:solidFill>
                <a:latin typeface="微软雅黑" panose="020B0503020204020204" pitchFamily="34" charset="-122"/>
                <a:ea typeface="微软雅黑" panose="020B0503020204020204" pitchFamily="34" charset="-122"/>
              </a:rPr>
              <a:t>Frequency Division Multiple Access</a:t>
            </a:r>
            <a:endParaRPr lang="en-US" altLang="zh-CN"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ts val="600"/>
              </a:spcBef>
            </a:pPr>
            <a:r>
              <a:rPr lang="zh-CN" altLang="en-US" sz="24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rPr>
              <a:t>一条传输介质</a:t>
            </a:r>
            <a:endParaRPr lang="en-US" altLang="zh-CN" sz="24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ts val="600"/>
              </a:spcBef>
            </a:pPr>
            <a:r>
              <a:rPr lang="zh-CN" altLang="en-US" sz="24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rPr>
              <a:t>多个频率信号</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4" name="椭圆 9"/>
          <p:cNvSpPr>
            <a:spLocks noChangeArrowheads="1"/>
          </p:cNvSpPr>
          <p:nvPr/>
        </p:nvSpPr>
        <p:spPr bwMode="auto">
          <a:xfrm>
            <a:off x="4965061" y="1147626"/>
            <a:ext cx="2769292" cy="2772068"/>
          </a:xfrm>
          <a:prstGeom prst="ellipse">
            <a:avLst/>
          </a:prstGeom>
          <a:blipFill>
            <a:blip r:embed="rId4"/>
            <a:stretch>
              <a:fillRect/>
            </a:stretch>
          </a:blipFill>
          <a:ln w="57150" cap="flat" cmpd="sng">
            <a:solidFill>
              <a:srgbClr val="FFFFFF"/>
            </a:solidFill>
            <a:miter lim="800000"/>
            <a:headEnd/>
            <a:tailEnd/>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8"/>
          <p:cNvSpPr>
            <a:spLocks noChangeArrowheads="1"/>
          </p:cNvSpPr>
          <p:nvPr/>
        </p:nvSpPr>
        <p:spPr bwMode="auto">
          <a:xfrm>
            <a:off x="5592174" y="4120276"/>
            <a:ext cx="13692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TDMA</a:t>
            </a:r>
          </a:p>
        </p:txBody>
      </p:sp>
      <p:sp>
        <p:nvSpPr>
          <p:cNvPr id="22" name="等腰三角形 26"/>
          <p:cNvSpPr>
            <a:spLocks noChangeArrowheads="1"/>
          </p:cNvSpPr>
          <p:nvPr/>
        </p:nvSpPr>
        <p:spPr bwMode="auto">
          <a:xfrm flipV="1">
            <a:off x="6168866" y="3939943"/>
            <a:ext cx="215900" cy="144463"/>
          </a:xfrm>
          <a:prstGeom prst="triangle">
            <a:avLst>
              <a:gd name="adj" fmla="val 50000"/>
            </a:avLst>
          </a:prstGeom>
          <a:solidFill>
            <a:schemeClr val="tx1">
              <a:lumMod val="75000"/>
              <a:lumOff val="25000"/>
            </a:schemeClr>
          </a:solidFill>
          <a:ln>
            <a:noFill/>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18"/>
          <p:cNvSpPr>
            <a:spLocks noChangeArrowheads="1"/>
          </p:cNvSpPr>
          <p:nvPr/>
        </p:nvSpPr>
        <p:spPr bwMode="auto">
          <a:xfrm>
            <a:off x="4543008" y="4705051"/>
            <a:ext cx="3467616"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ts val="600"/>
              </a:spcBef>
            </a:pPr>
            <a:r>
              <a:rPr lang="en-US" altLang="zh-CN" dirty="0">
                <a:solidFill>
                  <a:schemeClr val="bg1">
                    <a:lumMod val="85000"/>
                  </a:schemeClr>
                </a:solidFill>
                <a:latin typeface="微软雅黑" panose="020B0503020204020204" pitchFamily="34" charset="-122"/>
                <a:ea typeface="微软雅黑" panose="020B0503020204020204" pitchFamily="34" charset="-122"/>
              </a:rPr>
              <a:t>Time Division Multiple Access</a:t>
            </a:r>
            <a:endParaRPr lang="en-US" altLang="zh-CN"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ts val="600"/>
              </a:spcBef>
            </a:pPr>
            <a:r>
              <a:rPr lang="zh-CN" altLang="en-US" sz="24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rPr>
              <a:t>一条物理信道</a:t>
            </a:r>
            <a:endParaRPr lang="en-US" altLang="zh-CN" sz="24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ts val="600"/>
              </a:spcBef>
            </a:pPr>
            <a:r>
              <a:rPr lang="zh-CN" altLang="en-US" sz="24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rPr>
              <a:t>分成若干时间片</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5" name="椭圆 9"/>
          <p:cNvSpPr>
            <a:spLocks noChangeArrowheads="1"/>
          </p:cNvSpPr>
          <p:nvPr/>
        </p:nvSpPr>
        <p:spPr bwMode="auto">
          <a:xfrm>
            <a:off x="9200329" y="1147626"/>
            <a:ext cx="2769292" cy="2772068"/>
          </a:xfrm>
          <a:prstGeom prst="ellipse">
            <a:avLst/>
          </a:prstGeom>
          <a:blipFill>
            <a:blip r:embed="rId5"/>
            <a:stretch>
              <a:fillRect/>
            </a:stretch>
          </a:blipFill>
          <a:ln w="57150" cap="flat" cmpd="sng">
            <a:solidFill>
              <a:srgbClr val="FFFFFF"/>
            </a:solidFill>
            <a:miter lim="800000"/>
            <a:headEnd/>
            <a:tailEnd/>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18"/>
          <p:cNvSpPr>
            <a:spLocks noChangeArrowheads="1"/>
          </p:cNvSpPr>
          <p:nvPr/>
        </p:nvSpPr>
        <p:spPr bwMode="auto">
          <a:xfrm>
            <a:off x="9527928" y="4120276"/>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rPr>
              <a:t>CDMA</a:t>
            </a:r>
          </a:p>
        </p:txBody>
      </p:sp>
      <p:sp>
        <p:nvSpPr>
          <p:cNvPr id="23" name="等腰三角形 26"/>
          <p:cNvSpPr>
            <a:spLocks noChangeArrowheads="1"/>
          </p:cNvSpPr>
          <p:nvPr/>
        </p:nvSpPr>
        <p:spPr bwMode="auto">
          <a:xfrm flipV="1">
            <a:off x="10127864" y="3939943"/>
            <a:ext cx="215900" cy="144463"/>
          </a:xfrm>
          <a:prstGeom prst="triangle">
            <a:avLst>
              <a:gd name="adj" fmla="val 50000"/>
            </a:avLst>
          </a:prstGeom>
          <a:solidFill>
            <a:schemeClr val="tx1">
              <a:lumMod val="75000"/>
              <a:lumOff val="25000"/>
            </a:schemeClr>
          </a:solidFill>
          <a:ln>
            <a:noFill/>
          </a:ln>
        </p:spPr>
        <p:txBody>
          <a:bodyPr anchor="ctr"/>
          <a:lstStyle/>
          <a:p>
            <a:pPr algn="ctr"/>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18"/>
          <p:cNvSpPr>
            <a:spLocks noChangeArrowheads="1"/>
          </p:cNvSpPr>
          <p:nvPr/>
        </p:nvSpPr>
        <p:spPr bwMode="auto">
          <a:xfrm>
            <a:off x="8482770" y="4705051"/>
            <a:ext cx="3506088"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ts val="600"/>
              </a:spcBef>
            </a:pPr>
            <a:r>
              <a:rPr lang="en-US" altLang="zh-CN" dirty="0">
                <a:solidFill>
                  <a:schemeClr val="bg1">
                    <a:lumMod val="85000"/>
                  </a:schemeClr>
                </a:solidFill>
                <a:latin typeface="微软雅黑" panose="020B0503020204020204" pitchFamily="34" charset="-122"/>
                <a:ea typeface="微软雅黑" panose="020B0503020204020204" pitchFamily="34" charset="-122"/>
              </a:rPr>
              <a:t>Code Division Multiple Access</a:t>
            </a:r>
            <a:endParaRPr lang="en-US" altLang="zh-CN" sz="20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ts val="600"/>
              </a:spcBef>
            </a:pPr>
            <a:r>
              <a:rPr lang="zh-CN" altLang="en-US" sz="24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rPr>
              <a:t>不同的编码</a:t>
            </a:r>
            <a:endParaRPr lang="en-US" altLang="zh-CN" sz="24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ctr">
              <a:spcBef>
                <a:spcPts val="600"/>
              </a:spcBef>
            </a:pPr>
            <a:r>
              <a:rPr lang="zh-CN" altLang="en-US" sz="2400" dirty="0">
                <a:solidFill>
                  <a:schemeClr val="bg1">
                    <a:lumMod val="85000"/>
                  </a:schemeClr>
                </a:solidFill>
                <a:latin typeface="微软雅黑" panose="020B0503020204020204" pitchFamily="34" charset="-122"/>
                <a:ea typeface="微软雅黑" panose="020B0503020204020204" pitchFamily="34" charset="-122"/>
                <a:sym typeface="微软雅黑" panose="020B0503020204020204" pitchFamily="34" charset="-122"/>
              </a:rPr>
              <a:t>区分各路信号</a:t>
            </a:r>
            <a:endParaRPr lang="zh-CN" altLang="en-US" sz="2400"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72604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t>多路复用（</a:t>
            </a:r>
            <a:r>
              <a:rPr lang="en-US" altLang="zh-CN"/>
              <a:t>multiplexing</a:t>
            </a:r>
            <a:r>
              <a:rPr lang="zh-CN" altLang="en-US"/>
              <a:t>）</a:t>
            </a:r>
          </a:p>
        </p:txBody>
      </p:sp>
      <p:sp>
        <p:nvSpPr>
          <p:cNvPr id="36867" name="Rectangle 3"/>
          <p:cNvSpPr>
            <a:spLocks noGrp="1" noChangeArrowheads="1"/>
          </p:cNvSpPr>
          <p:nvPr>
            <p:ph type="body" idx="1"/>
          </p:nvPr>
        </p:nvSpPr>
        <p:spPr>
          <a:xfrm>
            <a:off x="2279650" y="5157788"/>
            <a:ext cx="7772400" cy="1223962"/>
          </a:xfrm>
        </p:spPr>
        <p:txBody>
          <a:bodyPr/>
          <a:lstStyle/>
          <a:p>
            <a:pPr eaLnBrk="1" hangingPunct="1">
              <a:buFont typeface="Wingdings" panose="05000000000000000000" pitchFamily="2" charset="2"/>
              <a:buNone/>
            </a:pPr>
            <a:r>
              <a:rPr lang="en-US" altLang="zh-CN"/>
              <a:t>   </a:t>
            </a:r>
            <a:r>
              <a:rPr lang="zh-CN" altLang="en-US"/>
              <a:t>为了提高信道利用率，使多路信号沿同一信道传输而互不干扰的技术</a:t>
            </a: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3" y="2276476"/>
            <a:ext cx="84836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776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a:t>多路复用技术</a:t>
            </a:r>
          </a:p>
        </p:txBody>
      </p:sp>
      <p:sp>
        <p:nvSpPr>
          <p:cNvPr id="37891" name="Rectangle 3"/>
          <p:cNvSpPr>
            <a:spLocks noGrp="1" noChangeArrowheads="1"/>
          </p:cNvSpPr>
          <p:nvPr>
            <p:ph type="body" idx="1"/>
          </p:nvPr>
        </p:nvSpPr>
        <p:spPr>
          <a:xfrm>
            <a:off x="2063751" y="1989139"/>
            <a:ext cx="8353425" cy="4319587"/>
          </a:xfrm>
        </p:spPr>
        <p:txBody>
          <a:bodyPr/>
          <a:lstStyle/>
          <a:p>
            <a:pPr eaLnBrk="1" hangingPunct="1"/>
            <a:r>
              <a:rPr lang="zh-CN" altLang="en-US" dirty="0"/>
              <a:t>实现多路服用的关键</a:t>
            </a:r>
          </a:p>
          <a:p>
            <a:pPr lvl="1" eaLnBrk="1" hangingPunct="1"/>
            <a:r>
              <a:rPr lang="zh-CN" altLang="en-US" dirty="0"/>
              <a:t>把多路信号汇合到一条信道上之后，在接收端必须能正确地分割出各种信号</a:t>
            </a:r>
          </a:p>
          <a:p>
            <a:pPr eaLnBrk="1" hangingPunct="1"/>
            <a:r>
              <a:rPr lang="zh-CN" altLang="en-US" dirty="0"/>
              <a:t>分割信号的依据：信号之间的差别</a:t>
            </a:r>
          </a:p>
          <a:p>
            <a:pPr lvl="1" eaLnBrk="1" hangingPunct="1"/>
            <a:r>
              <a:rPr lang="zh-CN" altLang="en-US" dirty="0"/>
              <a:t>信号频率上的不同                    频分多路复用 </a:t>
            </a:r>
          </a:p>
          <a:p>
            <a:pPr lvl="1" eaLnBrk="1" hangingPunct="1"/>
            <a:r>
              <a:rPr lang="zh-CN" altLang="en-US" dirty="0"/>
              <a:t>信号出现时间上的不同              时分多路复用</a:t>
            </a:r>
          </a:p>
          <a:p>
            <a:pPr lvl="1" eaLnBrk="1" hangingPunct="1"/>
            <a:r>
              <a:rPr lang="zh-CN" altLang="en-US" dirty="0"/>
              <a:t>信号码型结构上的不同              码分多路复用</a:t>
            </a:r>
          </a:p>
        </p:txBody>
      </p:sp>
      <p:sp>
        <p:nvSpPr>
          <p:cNvPr id="37892" name="AutoShape 4"/>
          <p:cNvSpPr>
            <a:spLocks noChangeArrowheads="1"/>
          </p:cNvSpPr>
          <p:nvPr/>
        </p:nvSpPr>
        <p:spPr bwMode="auto">
          <a:xfrm>
            <a:off x="6066807" y="4437063"/>
            <a:ext cx="863600" cy="863600"/>
          </a:xfrm>
          <a:prstGeom prst="rightArrow">
            <a:avLst>
              <a:gd name="adj1" fmla="val 50000"/>
              <a:gd name="adj2"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874727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2"/>
          <p:cNvGrpSpPr>
            <a:grpSpLocks/>
          </p:cNvGrpSpPr>
          <p:nvPr/>
        </p:nvGrpSpPr>
        <p:grpSpPr bwMode="auto">
          <a:xfrm>
            <a:off x="3071813" y="1916114"/>
            <a:ext cx="5665782" cy="856059"/>
            <a:chOff x="382" y="1152"/>
            <a:chExt cx="2677" cy="719"/>
          </a:xfrm>
        </p:grpSpPr>
        <p:sp>
          <p:nvSpPr>
            <p:cNvPr id="38918" name="Rectangle 3"/>
            <p:cNvSpPr>
              <a:spLocks noChangeArrowheads="1"/>
            </p:cNvSpPr>
            <p:nvPr/>
          </p:nvSpPr>
          <p:spPr bwMode="auto">
            <a:xfrm>
              <a:off x="382" y="1152"/>
              <a:ext cx="2562"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en-US" altLang="zh-CN" sz="2000" b="1">
                  <a:solidFill>
                    <a:srgbClr val="0066FF"/>
                  </a:solidFill>
                  <a:latin typeface="Arial" panose="020B0604020202020204" pitchFamily="34" charset="0"/>
                </a:rPr>
                <a:t>The total system bandwidth is divided into </a:t>
              </a:r>
            </a:p>
          </p:txBody>
        </p:sp>
        <p:sp>
          <p:nvSpPr>
            <p:cNvPr id="38919" name="Rectangle 4"/>
            <p:cNvSpPr>
              <a:spLocks noChangeArrowheads="1"/>
            </p:cNvSpPr>
            <p:nvPr/>
          </p:nvSpPr>
          <p:spPr bwMode="auto">
            <a:xfrm>
              <a:off x="382" y="1344"/>
              <a:ext cx="267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en-US" altLang="zh-CN" sz="2000" b="1">
                  <a:solidFill>
                    <a:srgbClr val="0066FF"/>
                  </a:solidFill>
                  <a:latin typeface="Arial" panose="020B0604020202020204" pitchFamily="34" charset="0"/>
                </a:rPr>
                <a:t>channels which are allocated to the different </a:t>
              </a:r>
            </a:p>
          </p:txBody>
        </p:sp>
        <p:sp>
          <p:nvSpPr>
            <p:cNvPr id="38920" name="Rectangle 5"/>
            <p:cNvSpPr>
              <a:spLocks noChangeArrowheads="1"/>
            </p:cNvSpPr>
            <p:nvPr/>
          </p:nvSpPr>
          <p:spPr bwMode="auto">
            <a:xfrm>
              <a:off x="382" y="1534"/>
              <a:ext cx="445"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en-US" altLang="zh-CN" sz="2000" b="1">
                  <a:solidFill>
                    <a:srgbClr val="0066FF"/>
                  </a:solidFill>
                  <a:latin typeface="Arial" panose="020B0604020202020204" pitchFamily="34" charset="0"/>
                </a:rPr>
                <a:t>users.</a:t>
              </a:r>
            </a:p>
          </p:txBody>
        </p:sp>
      </p:grpSp>
      <p:sp>
        <p:nvSpPr>
          <p:cNvPr id="38915" name="Rectangle 6"/>
          <p:cNvSpPr>
            <a:spLocks noChangeArrowheads="1"/>
          </p:cNvSpPr>
          <p:nvPr/>
        </p:nvSpPr>
        <p:spPr bwMode="auto">
          <a:xfrm>
            <a:off x="1509712" y="6711951"/>
            <a:ext cx="910506" cy="16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en-US" altLang="zh-CN" sz="500">
                <a:latin typeface="Arial" panose="020B0604020202020204" pitchFamily="34" charset="0"/>
              </a:rPr>
              <a:t>7C29822.030-Cimini-9/97</a:t>
            </a:r>
          </a:p>
        </p:txBody>
      </p:sp>
      <p:sp>
        <p:nvSpPr>
          <p:cNvPr id="38916" name="Rectangle 113"/>
          <p:cNvSpPr>
            <a:spLocks noChangeArrowheads="1"/>
          </p:cNvSpPr>
          <p:nvPr/>
        </p:nvSpPr>
        <p:spPr bwMode="auto">
          <a:xfrm>
            <a:off x="2674939" y="214314"/>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4400">
                <a:solidFill>
                  <a:schemeClr val="tx2"/>
                </a:solidFill>
              </a:rPr>
              <a:t>频分多址接入</a:t>
            </a:r>
          </a:p>
        </p:txBody>
      </p:sp>
      <p:pic>
        <p:nvPicPr>
          <p:cNvPr id="38917" name="Picture 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2782888"/>
            <a:ext cx="7777162" cy="407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46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p:cNvGrpSpPr>
            <a:grpSpLocks/>
          </p:cNvGrpSpPr>
          <p:nvPr/>
        </p:nvGrpSpPr>
        <p:grpSpPr bwMode="auto">
          <a:xfrm>
            <a:off x="3000375" y="2060577"/>
            <a:ext cx="5743584" cy="628651"/>
            <a:chOff x="364" y="1152"/>
            <a:chExt cx="2713" cy="528"/>
          </a:xfrm>
        </p:grpSpPr>
        <p:sp>
          <p:nvSpPr>
            <p:cNvPr id="39942" name="Rectangle 3"/>
            <p:cNvSpPr>
              <a:spLocks noChangeArrowheads="1"/>
            </p:cNvSpPr>
            <p:nvPr/>
          </p:nvSpPr>
          <p:spPr bwMode="auto">
            <a:xfrm>
              <a:off x="364" y="1152"/>
              <a:ext cx="2713"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en-US" altLang="zh-CN" sz="2000" b="1">
                  <a:solidFill>
                    <a:srgbClr val="0066FF"/>
                  </a:solidFill>
                  <a:latin typeface="Arial" panose="020B0604020202020204" pitchFamily="34" charset="0"/>
                </a:rPr>
                <a:t>Time is divided into slots which are allocated </a:t>
              </a:r>
            </a:p>
          </p:txBody>
        </p:sp>
        <p:sp>
          <p:nvSpPr>
            <p:cNvPr id="39943" name="Rectangle 4"/>
            <p:cNvSpPr>
              <a:spLocks noChangeArrowheads="1"/>
            </p:cNvSpPr>
            <p:nvPr/>
          </p:nvSpPr>
          <p:spPr bwMode="auto">
            <a:xfrm>
              <a:off x="364" y="1343"/>
              <a:ext cx="132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en-US" altLang="zh-CN" sz="2000" b="1">
                  <a:solidFill>
                    <a:srgbClr val="0066FF"/>
                  </a:solidFill>
                  <a:latin typeface="Arial" panose="020B0604020202020204" pitchFamily="34" charset="0"/>
                </a:rPr>
                <a:t>to the different users.</a:t>
              </a:r>
            </a:p>
          </p:txBody>
        </p:sp>
      </p:grpSp>
      <p:sp>
        <p:nvSpPr>
          <p:cNvPr id="39939" name="Rectangle 5"/>
          <p:cNvSpPr>
            <a:spLocks noChangeArrowheads="1"/>
          </p:cNvSpPr>
          <p:nvPr/>
        </p:nvSpPr>
        <p:spPr bwMode="auto">
          <a:xfrm>
            <a:off x="1509712" y="6711951"/>
            <a:ext cx="910506" cy="16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en-US" altLang="zh-CN" sz="500">
                <a:latin typeface="Arial" panose="020B0604020202020204" pitchFamily="34" charset="0"/>
              </a:rPr>
              <a:t>7C29822.031-Cimini-9/97</a:t>
            </a:r>
          </a:p>
        </p:txBody>
      </p:sp>
      <p:sp>
        <p:nvSpPr>
          <p:cNvPr id="39940" name="Rectangle 115"/>
          <p:cNvSpPr>
            <a:spLocks noChangeArrowheads="1"/>
          </p:cNvSpPr>
          <p:nvPr/>
        </p:nvSpPr>
        <p:spPr bwMode="auto">
          <a:xfrm>
            <a:off x="2674939" y="214314"/>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4400">
                <a:solidFill>
                  <a:schemeClr val="tx2"/>
                </a:solidFill>
              </a:rPr>
              <a:t>时分多址接入</a:t>
            </a:r>
          </a:p>
        </p:txBody>
      </p:sp>
      <p:pic>
        <p:nvPicPr>
          <p:cNvPr id="39941" name="Picture 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2924176"/>
            <a:ext cx="817880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9394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anose="020B0503020204020204" pitchFamily="34" charset="-122"/>
              </a:rPr>
              <a:t>无线电波传播</a:t>
            </a:r>
          </a:p>
        </p:txBody>
      </p:sp>
      <p:sp>
        <p:nvSpPr>
          <p:cNvPr id="10242" name="副标题 2"/>
          <p:cNvSpPr>
            <a:spLocks noGrp="1" noChangeArrowheads="1"/>
          </p:cNvSpPr>
          <p:nvPr>
            <p:ph idx="1"/>
          </p:nvPr>
        </p:nvSpPr>
        <p:spPr>
          <a:xfrm>
            <a:off x="880403" y="4979815"/>
            <a:ext cx="10515600" cy="1477256"/>
          </a:xfrm>
        </p:spPr>
        <p:txBody>
          <a:bodyPr/>
          <a:lstStyle/>
          <a:p>
            <a:pPr marL="0" lvl="1" indent="0" algn="l">
              <a:spcBef>
                <a:spcPts val="1600"/>
              </a:spcBef>
              <a:buNone/>
            </a:pPr>
            <a:r>
              <a:rPr lang="zh-CN" altLang="en-US" sz="3200" b="1" dirty="0">
                <a:latin typeface="微软雅黑" panose="020B0503020204020204" pitchFamily="34" charset="-122"/>
              </a:rPr>
              <a:t>发射源</a:t>
            </a:r>
            <a:r>
              <a:rPr lang="zh-CN" altLang="en-US" sz="3200" dirty="0">
                <a:latin typeface="微软雅黑" panose="020B0503020204020204" pitchFamily="34" charset="-122"/>
              </a:rPr>
              <a:t>所发射的无线电波通过</a:t>
            </a:r>
            <a:r>
              <a:rPr lang="zh-CN" altLang="en-US" sz="3200" b="1" dirty="0">
                <a:solidFill>
                  <a:srgbClr val="990000"/>
                </a:solidFill>
                <a:latin typeface="微软雅黑" panose="020B0503020204020204" pitchFamily="34" charset="-122"/>
              </a:rPr>
              <a:t>自然条件下的媒介</a:t>
            </a:r>
            <a:r>
              <a:rPr lang="zh-CN" altLang="en-US" sz="3200" dirty="0">
                <a:latin typeface="微软雅黑" panose="020B0503020204020204" pitchFamily="34" charset="-122"/>
              </a:rPr>
              <a:t>到达</a:t>
            </a:r>
            <a:r>
              <a:rPr lang="zh-CN" altLang="en-US" sz="3200" b="1" dirty="0">
                <a:latin typeface="微软雅黑" panose="020B0503020204020204" pitchFamily="34" charset="-122"/>
              </a:rPr>
              <a:t>接收天线</a:t>
            </a:r>
            <a:r>
              <a:rPr lang="zh-CN" altLang="en-US" sz="3200" dirty="0">
                <a:latin typeface="微软雅黑" panose="020B0503020204020204" pitchFamily="34" charset="-122"/>
              </a:rPr>
              <a:t>的过程称为无线电波传播</a:t>
            </a:r>
            <a:endParaRPr lang="en-US" altLang="zh-CN" sz="3200" dirty="0">
              <a:latin typeface="微软雅黑" panose="020B0503020204020204" pitchFamily="34" charset="-122"/>
            </a:endParaRPr>
          </a:p>
        </p:txBody>
      </p:sp>
      <p:graphicFrame>
        <p:nvGraphicFramePr>
          <p:cNvPr id="10244" name="Object 4"/>
          <p:cNvGraphicFramePr>
            <a:graphicFrameLocks noChangeAspect="1"/>
          </p:cNvGraphicFramePr>
          <p:nvPr>
            <p:extLst>
              <p:ext uri="{D42A27DB-BD31-4B8C-83A1-F6EECF244321}">
                <p14:modId xmlns:p14="http://schemas.microsoft.com/office/powerpoint/2010/main" val="2226468444"/>
              </p:ext>
            </p:extLst>
          </p:nvPr>
        </p:nvGraphicFramePr>
        <p:xfrm>
          <a:off x="2160396" y="1265310"/>
          <a:ext cx="7377499" cy="3547850"/>
        </p:xfrm>
        <a:graphic>
          <a:graphicData uri="http://schemas.openxmlformats.org/presentationml/2006/ole">
            <mc:AlternateContent xmlns:mc="http://schemas.openxmlformats.org/markup-compatibility/2006">
              <mc:Choice xmlns:v="urn:schemas-microsoft-com:vml" Requires="v">
                <p:oleObj spid="_x0000_s18326" name="Visio" r:id="rId3" imgW="3927335" imgH="1895543" progId="Visio.Drawing.11">
                  <p:embed/>
                </p:oleObj>
              </mc:Choice>
              <mc:Fallback>
                <p:oleObj name="Visio" r:id="rId3" imgW="3927335" imgH="1895543" progId="Visio.Drawing.11">
                  <p:embed/>
                  <p:pic>
                    <p:nvPicPr>
                      <p:cNvPr id="102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396" y="1265310"/>
                        <a:ext cx="7377499" cy="3547850"/>
                      </a:xfrm>
                      <a:prstGeom prst="rect">
                        <a:avLst/>
                      </a:prstGeom>
                      <a:noFill/>
                      <a:ln>
                        <a:noFill/>
                      </a:ln>
                    </p:spPr>
                  </p:pic>
                </p:oleObj>
              </mc:Fallback>
            </mc:AlternateContent>
          </a:graphicData>
        </a:graphic>
      </p:graphicFrame>
      <p:cxnSp>
        <p:nvCxnSpPr>
          <p:cNvPr id="6" name="直接连接符 5"/>
          <p:cNvCxnSpPr/>
          <p:nvPr/>
        </p:nvCxnSpPr>
        <p:spPr>
          <a:xfrm>
            <a:off x="743874" y="5158853"/>
            <a:ext cx="0" cy="103652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5207146" y="2907572"/>
            <a:ext cx="1119116" cy="532263"/>
          </a:xfrm>
          <a:prstGeom prst="round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rgbClr val="98989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734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2"/>
          <p:cNvGrpSpPr>
            <a:grpSpLocks/>
          </p:cNvGrpSpPr>
          <p:nvPr/>
        </p:nvGrpSpPr>
        <p:grpSpPr bwMode="auto">
          <a:xfrm>
            <a:off x="2927350" y="1837497"/>
            <a:ext cx="6321414" cy="936267"/>
            <a:chOff x="287" y="1086"/>
            <a:chExt cx="2987" cy="786"/>
          </a:xfrm>
        </p:grpSpPr>
        <p:sp>
          <p:nvSpPr>
            <p:cNvPr id="40966" name="Rectangle 3"/>
            <p:cNvSpPr>
              <a:spLocks noChangeArrowheads="1"/>
            </p:cNvSpPr>
            <p:nvPr/>
          </p:nvSpPr>
          <p:spPr bwMode="auto">
            <a:xfrm>
              <a:off x="287" y="1086"/>
              <a:ext cx="291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en-US" altLang="zh-CN" sz="2000" b="1" dirty="0">
                  <a:solidFill>
                    <a:srgbClr val="0066FF"/>
                  </a:solidFill>
                  <a:latin typeface="Arial" panose="020B0604020202020204" pitchFamily="34" charset="0"/>
                </a:rPr>
                <a:t>Time and bandwidth are used simultaneously by </a:t>
              </a:r>
            </a:p>
          </p:txBody>
        </p:sp>
        <p:sp>
          <p:nvSpPr>
            <p:cNvPr id="40967" name="Rectangle 4"/>
            <p:cNvSpPr>
              <a:spLocks noChangeArrowheads="1"/>
            </p:cNvSpPr>
            <p:nvPr/>
          </p:nvSpPr>
          <p:spPr bwMode="auto">
            <a:xfrm>
              <a:off x="287" y="1344"/>
              <a:ext cx="298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en-US" altLang="zh-CN" sz="2000" b="1" dirty="0">
                  <a:solidFill>
                    <a:srgbClr val="0066FF"/>
                  </a:solidFill>
                  <a:latin typeface="Arial" panose="020B0604020202020204" pitchFamily="34" charset="0"/>
                </a:rPr>
                <a:t>different users, modulated by orthogonal or semi- </a:t>
              </a:r>
            </a:p>
          </p:txBody>
        </p:sp>
        <p:sp>
          <p:nvSpPr>
            <p:cNvPr id="40968" name="Rectangle 5"/>
            <p:cNvSpPr>
              <a:spLocks noChangeArrowheads="1"/>
            </p:cNvSpPr>
            <p:nvPr/>
          </p:nvSpPr>
          <p:spPr bwMode="auto">
            <a:xfrm>
              <a:off x="287" y="1536"/>
              <a:ext cx="247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en-US" altLang="zh-CN" sz="2000" b="1" dirty="0">
                  <a:solidFill>
                    <a:srgbClr val="0066FF"/>
                  </a:solidFill>
                  <a:latin typeface="Arial" panose="020B0604020202020204" pitchFamily="34" charset="0"/>
                </a:rPr>
                <a:t>orthogonal codes (e.g. spread spectrum).</a:t>
              </a:r>
            </a:p>
          </p:txBody>
        </p:sp>
      </p:grpSp>
      <p:sp>
        <p:nvSpPr>
          <p:cNvPr id="40963" name="Rectangle 6"/>
          <p:cNvSpPr>
            <a:spLocks noChangeArrowheads="1"/>
          </p:cNvSpPr>
          <p:nvPr/>
        </p:nvSpPr>
        <p:spPr bwMode="auto">
          <a:xfrm>
            <a:off x="1509712" y="6711951"/>
            <a:ext cx="910506" cy="169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r>
              <a:rPr lang="en-US" altLang="zh-CN" sz="500">
                <a:latin typeface="Arial" panose="020B0604020202020204" pitchFamily="34" charset="0"/>
              </a:rPr>
              <a:t>7C29822.032-Cimini-9/97</a:t>
            </a:r>
          </a:p>
        </p:txBody>
      </p:sp>
      <p:sp>
        <p:nvSpPr>
          <p:cNvPr id="40964" name="Rectangle 111"/>
          <p:cNvSpPr>
            <a:spLocks noChangeArrowheads="1"/>
          </p:cNvSpPr>
          <p:nvPr/>
        </p:nvSpPr>
        <p:spPr bwMode="auto">
          <a:xfrm>
            <a:off x="2674939" y="214314"/>
            <a:ext cx="7793037"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r>
              <a:rPr lang="zh-CN" altLang="en-US" sz="4400">
                <a:solidFill>
                  <a:schemeClr val="tx2"/>
                </a:solidFill>
              </a:rPr>
              <a:t>码分多址接入</a:t>
            </a:r>
          </a:p>
        </p:txBody>
      </p:sp>
      <p:pic>
        <p:nvPicPr>
          <p:cNvPr id="40965" name="Picture 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2852738"/>
            <a:ext cx="8496300" cy="400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3637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a:t>常用的码分多址</a:t>
            </a:r>
          </a:p>
        </p:txBody>
      </p:sp>
      <p:sp>
        <p:nvSpPr>
          <p:cNvPr id="41987" name="Rectangle 3"/>
          <p:cNvSpPr>
            <a:spLocks noGrp="1" noChangeArrowheads="1"/>
          </p:cNvSpPr>
          <p:nvPr>
            <p:ph type="body" idx="1"/>
          </p:nvPr>
        </p:nvSpPr>
        <p:spPr/>
        <p:txBody>
          <a:bodyPr/>
          <a:lstStyle/>
          <a:p>
            <a:pPr eaLnBrk="1" hangingPunct="1"/>
            <a:r>
              <a:rPr lang="zh-CN" altLang="en-US"/>
              <a:t>调频（</a:t>
            </a:r>
            <a:r>
              <a:rPr lang="en-US" altLang="zh-CN"/>
              <a:t>FH</a:t>
            </a:r>
            <a:r>
              <a:rPr lang="zh-CN" altLang="en-US"/>
              <a:t>）</a:t>
            </a:r>
          </a:p>
          <a:p>
            <a:pPr lvl="1" eaLnBrk="1" hangingPunct="1"/>
            <a:r>
              <a:rPr lang="zh-CN" altLang="en-US"/>
              <a:t>调频通信指载波频率收到一组伪随机码控制而进行离散变化的通信方式</a:t>
            </a:r>
          </a:p>
          <a:p>
            <a:pPr eaLnBrk="1" hangingPunct="1"/>
            <a:endParaRPr lang="zh-CN" altLang="en-US"/>
          </a:p>
          <a:p>
            <a:pPr eaLnBrk="1" hangingPunct="1"/>
            <a:r>
              <a:rPr lang="zh-CN" altLang="en-US"/>
              <a:t>直接序列扩频（</a:t>
            </a:r>
            <a:r>
              <a:rPr lang="en-US" altLang="zh-CN"/>
              <a:t>DS</a:t>
            </a:r>
            <a:r>
              <a:rPr lang="zh-CN" altLang="en-US"/>
              <a:t>）</a:t>
            </a:r>
          </a:p>
          <a:p>
            <a:pPr lvl="1" eaLnBrk="1" hangingPunct="1"/>
            <a:r>
              <a:rPr lang="zh-CN" altLang="en-US"/>
              <a:t>把信码与伪随机序列进行</a:t>
            </a:r>
            <a:r>
              <a:rPr lang="zh-CN" altLang="en-US">
                <a:latin typeface="Arial" panose="020B0604020202020204" pitchFamily="34" charset="0"/>
              </a:rPr>
              <a:t>”</a:t>
            </a:r>
            <a:r>
              <a:rPr lang="zh-CN" altLang="en-US"/>
              <a:t>模二加</a:t>
            </a:r>
            <a:r>
              <a:rPr lang="zh-CN" altLang="en-US">
                <a:latin typeface="Arial" panose="020B0604020202020204" pitchFamily="34" charset="0"/>
              </a:rPr>
              <a:t>”</a:t>
            </a:r>
            <a:r>
              <a:rPr lang="zh-CN" altLang="en-US"/>
              <a:t>处理，由于伪随机序列的速率远大于信码的速率，故已调信号的频谱被扩展</a:t>
            </a:r>
          </a:p>
        </p:txBody>
      </p:sp>
    </p:spTree>
    <p:extLst>
      <p:ext uri="{BB962C8B-B14F-4D97-AF65-F5344CB8AC3E}">
        <p14:creationId xmlns:p14="http://schemas.microsoft.com/office/powerpoint/2010/main" val="3150098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pPr eaLnBrk="1" hangingPunct="1"/>
            <a:endParaRPr lang="zh-CN" altLang="en-US" dirty="0"/>
          </a:p>
        </p:txBody>
      </p:sp>
      <p:sp>
        <p:nvSpPr>
          <p:cNvPr id="43011" name="内容占位符 2"/>
          <p:cNvSpPr>
            <a:spLocks noGrp="1"/>
          </p:cNvSpPr>
          <p:nvPr>
            <p:ph idx="1"/>
          </p:nvPr>
        </p:nvSpPr>
        <p:spPr/>
        <p:txBody>
          <a:bodyPr/>
          <a:lstStyle/>
          <a:p>
            <a:pPr eaLnBrk="1" hangingPunct="1"/>
            <a:r>
              <a:rPr lang="zh-CN" altLang="en-US" dirty="0"/>
              <a:t>码分多址是利用不同码之间的正交性实现的，为了判断码的正交性，需要采用积分的办法。当双方使用相同的码时，积分可以得到最大输出；当双方的码不匹配，积分将输出极小值。这样就可以区分出不同的用户。</a:t>
            </a:r>
          </a:p>
          <a:p>
            <a:pPr eaLnBrk="1" hangingPunct="1"/>
            <a:endParaRPr lang="zh-CN" altLang="en-US" dirty="0"/>
          </a:p>
        </p:txBody>
      </p:sp>
    </p:spTree>
    <p:extLst>
      <p:ext uri="{BB962C8B-B14F-4D97-AF65-F5344CB8AC3E}">
        <p14:creationId xmlns:p14="http://schemas.microsoft.com/office/powerpoint/2010/main" val="1378395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a:t>多址接入方法比较</a:t>
            </a:r>
          </a:p>
        </p:txBody>
      </p:sp>
      <p:pic>
        <p:nvPicPr>
          <p:cNvPr id="440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1951038"/>
            <a:ext cx="7989887" cy="490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152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xfrm>
            <a:off x="878774" y="1092530"/>
            <a:ext cx="9609841" cy="5765471"/>
          </a:xfrm>
        </p:spPr>
        <p:txBody>
          <a:bodyPr>
            <a:normAutofit/>
          </a:bodyPr>
          <a:lstStyle/>
          <a:p>
            <a:pPr eaLnBrk="1" hangingPunct="1">
              <a:lnSpc>
                <a:spcPct val="100000"/>
              </a:lnSpc>
            </a:pPr>
            <a:r>
              <a:rPr lang="zh-CN" altLang="en-US" sz="3200" dirty="0"/>
              <a:t>另一个与接入方法有关的重要参数是正向信道和反向信道的载波频率差。</a:t>
            </a:r>
          </a:p>
          <a:p>
            <a:pPr eaLnBrk="1" hangingPunct="1">
              <a:lnSpc>
                <a:spcPct val="100000"/>
              </a:lnSpc>
            </a:pPr>
            <a:endParaRPr lang="zh-CN" altLang="en-US" sz="3200" dirty="0"/>
          </a:p>
          <a:p>
            <a:pPr lvl="1" eaLnBrk="1" hangingPunct="1">
              <a:lnSpc>
                <a:spcPct val="100000"/>
              </a:lnSpc>
            </a:pPr>
            <a:r>
              <a:rPr lang="zh-CN" altLang="en-US" sz="2800" dirty="0"/>
              <a:t>正向信道又叫下行链路，指从基站到移动终端的通信；</a:t>
            </a:r>
          </a:p>
          <a:p>
            <a:pPr lvl="1" eaLnBrk="1" hangingPunct="1">
              <a:lnSpc>
                <a:spcPct val="100000"/>
              </a:lnSpc>
            </a:pPr>
            <a:r>
              <a:rPr lang="zh-CN" altLang="en-US" sz="2800" dirty="0"/>
              <a:t>反向信道又叫上行链路，指从移动终端到基站的通信。</a:t>
            </a:r>
          </a:p>
          <a:p>
            <a:pPr lvl="1" eaLnBrk="1" hangingPunct="1">
              <a:lnSpc>
                <a:spcPct val="100000"/>
              </a:lnSpc>
            </a:pPr>
            <a:r>
              <a:rPr lang="zh-CN" altLang="en-US" sz="2800" dirty="0"/>
              <a:t>如果正向信道和反向信道采用不同的载波频率，而且间隔足够大，这样的双工技术叫做</a:t>
            </a:r>
            <a:r>
              <a:rPr lang="en-US" altLang="zh-CN" sz="2800" dirty="0"/>
              <a:t>FDD</a:t>
            </a:r>
            <a:r>
              <a:rPr lang="zh-CN" altLang="en-US" sz="2800" dirty="0"/>
              <a:t>（</a:t>
            </a:r>
            <a:r>
              <a:rPr lang="en-US" altLang="zh-CN" sz="2800" dirty="0"/>
              <a:t>Frequency Division Duplexing</a:t>
            </a:r>
            <a:r>
              <a:rPr lang="zh-CN" altLang="en-US" sz="2800" dirty="0"/>
              <a:t>，频分双工）；</a:t>
            </a:r>
          </a:p>
          <a:p>
            <a:pPr lvl="1" eaLnBrk="1" hangingPunct="1">
              <a:lnSpc>
                <a:spcPct val="100000"/>
              </a:lnSpc>
            </a:pPr>
            <a:r>
              <a:rPr lang="zh-CN" altLang="en-US" sz="2800" dirty="0"/>
              <a:t>如果正向信道和反向信道采用相同的载波频率，但采用交替的时隙，这样的双工技术叫做</a:t>
            </a:r>
            <a:r>
              <a:rPr lang="en-US" altLang="zh-CN" sz="2800" dirty="0"/>
              <a:t>TDD</a:t>
            </a:r>
            <a:r>
              <a:rPr lang="zh-CN" altLang="en-US" sz="2800" dirty="0"/>
              <a:t>（</a:t>
            </a:r>
            <a:r>
              <a:rPr lang="en-US" altLang="zh-CN" sz="2800" dirty="0"/>
              <a:t>Time Division Duplexing</a:t>
            </a:r>
            <a:r>
              <a:rPr lang="zh-CN" altLang="en-US" sz="2800" dirty="0"/>
              <a:t>，时分双工）。</a:t>
            </a:r>
          </a:p>
        </p:txBody>
      </p:sp>
      <p:sp>
        <p:nvSpPr>
          <p:cNvPr id="45059" name="Rectangle 4"/>
          <p:cNvSpPr>
            <a:spLocks noGrp="1" noChangeArrowheads="1"/>
          </p:cNvSpPr>
          <p:nvPr>
            <p:ph type="title"/>
          </p:nvPr>
        </p:nvSpPr>
        <p:spPr/>
        <p:txBody>
          <a:bodyPr/>
          <a:lstStyle/>
          <a:p>
            <a:pPr eaLnBrk="1" hangingPunct="1"/>
            <a:r>
              <a:rPr lang="zh-CN" altLang="en-US"/>
              <a:t>无线信道接入方法</a:t>
            </a:r>
          </a:p>
        </p:txBody>
      </p:sp>
    </p:spTree>
    <p:extLst>
      <p:ext uri="{BB962C8B-B14F-4D97-AF65-F5344CB8AC3E}">
        <p14:creationId xmlns:p14="http://schemas.microsoft.com/office/powerpoint/2010/main" val="417582827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香农定理</a:t>
            </a:r>
          </a:p>
        </p:txBody>
      </p:sp>
      <p:sp>
        <p:nvSpPr>
          <p:cNvPr id="3" name="内容占位符 2"/>
          <p:cNvSpPr>
            <a:spLocks noGrp="1"/>
          </p:cNvSpPr>
          <p:nvPr>
            <p:ph idx="1"/>
          </p:nvPr>
        </p:nvSpPr>
        <p:spPr>
          <a:xfrm>
            <a:off x="0" y="1434560"/>
            <a:ext cx="3327400" cy="711739"/>
          </a:xfrm>
          <a:solidFill>
            <a:schemeClr val="accent1"/>
          </a:solidFill>
        </p:spPr>
        <p:txBody>
          <a:bodyPr>
            <a:normAutofit/>
          </a:bodyPr>
          <a:lstStyle/>
          <a:p>
            <a:pPr marL="0" indent="0" algn="ctr">
              <a:buNone/>
            </a:pPr>
            <a:r>
              <a:rPr lang="zh-CN" altLang="en-US" b="1" dirty="0">
                <a:solidFill>
                  <a:schemeClr val="bg1"/>
                </a:solidFill>
              </a:rPr>
              <a:t>再论有限资源</a:t>
            </a:r>
            <a:endParaRPr lang="en-US" altLang="zh-CN" b="1" dirty="0">
              <a:solidFill>
                <a:schemeClr val="bg1"/>
              </a:solidFill>
            </a:endParaRPr>
          </a:p>
        </p:txBody>
      </p:sp>
      <p:sp>
        <p:nvSpPr>
          <p:cNvPr id="4" name="灯片编号占位符 3"/>
          <p:cNvSpPr>
            <a:spLocks noGrp="1"/>
          </p:cNvSpPr>
          <p:nvPr>
            <p:ph type="sldNum" sz="quarter" idx="12"/>
          </p:nvPr>
        </p:nvSpPr>
        <p:spPr/>
        <p:txBody>
          <a:bodyPr/>
          <a:lstStyle/>
          <a:p>
            <a:fld id="{38B4F502-AEE6-4D70-927B-AC49763F54CA}" type="slidenum">
              <a:rPr lang="zh-CN" altLang="en-US" smtClean="0"/>
              <a:t>55</a:t>
            </a:fld>
            <a:endParaRPr lang="zh-CN" altLang="en-US"/>
          </a:p>
        </p:txBody>
      </p:sp>
      <p:sp>
        <p:nvSpPr>
          <p:cNvPr id="5" name="圆角矩形 4"/>
          <p:cNvSpPr/>
          <p:nvPr/>
        </p:nvSpPr>
        <p:spPr>
          <a:xfrm>
            <a:off x="1035133" y="4716028"/>
            <a:ext cx="2388755" cy="1163781"/>
          </a:xfrm>
          <a:prstGeom prst="roundRect">
            <a:avLst/>
          </a:prstGeom>
          <a:solidFill>
            <a:srgbClr val="D5D5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3200" b="1" dirty="0">
                <a:solidFill>
                  <a:schemeClr val="tx1"/>
                </a:solidFill>
                <a:latin typeface="微软雅黑" panose="020B0503020204020204" pitchFamily="34" charset="-122"/>
                <a:ea typeface="微软雅黑" panose="020B0503020204020204" pitchFamily="34" charset="-122"/>
              </a:rPr>
              <a:t>传输相同速率的信号</a:t>
            </a:r>
          </a:p>
        </p:txBody>
      </p:sp>
      <p:sp>
        <p:nvSpPr>
          <p:cNvPr id="6" name="内容占位符 2"/>
          <p:cNvSpPr txBox="1">
            <a:spLocks/>
          </p:cNvSpPr>
          <p:nvPr/>
        </p:nvSpPr>
        <p:spPr>
          <a:xfrm>
            <a:off x="4724400" y="4190274"/>
            <a:ext cx="7099300" cy="2215288"/>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800" indent="-228600" algn="l" defTabSz="914400" rtl="0" eaLnBrk="1" latinLnBrk="0" hangingPunct="1">
              <a:lnSpc>
                <a:spcPct val="130000"/>
              </a:lnSpc>
              <a:spcBef>
                <a:spcPts val="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lgn="l" defTabSz="914400" rtl="0" eaLnBrk="1" latinLnBrk="0" hangingPunct="1">
              <a:lnSpc>
                <a:spcPct val="130000"/>
              </a:lnSpc>
              <a:spcBef>
                <a:spcPts val="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lgn="l" defTabSz="914400" rtl="0" eaLnBrk="1" latinLnBrk="0" hangingPunct="1">
              <a:lnSpc>
                <a:spcPct val="130000"/>
              </a:lnSpc>
              <a:spcBef>
                <a:spcPts val="0"/>
              </a:spcBef>
              <a:buFont typeface="Arial" panose="020B0604020202020204" pitchFamily="34" charset="0"/>
              <a:buChar char="•"/>
              <a:defRPr sz="1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4000" b="1" dirty="0"/>
              <a:t>如何提高传输速率？</a:t>
            </a:r>
            <a:endParaRPr lang="en-US" altLang="zh-CN" sz="4000" b="1" dirty="0"/>
          </a:p>
          <a:p>
            <a:pPr marL="0" indent="0">
              <a:spcBef>
                <a:spcPts val="1200"/>
              </a:spcBef>
              <a:buNone/>
            </a:pPr>
            <a:r>
              <a:rPr lang="zh-CN" altLang="en-US" b="1" dirty="0"/>
              <a:t>信噪比</a:t>
            </a:r>
            <a:r>
              <a:rPr lang="zh-CN" altLang="en-US" dirty="0"/>
              <a:t>一定：带宽越大，传输速率越高</a:t>
            </a:r>
            <a:endParaRPr lang="en-US" altLang="zh-CN" dirty="0"/>
          </a:p>
          <a:p>
            <a:pPr marL="0" indent="0">
              <a:buNone/>
            </a:pPr>
            <a:r>
              <a:rPr lang="zh-CN" altLang="en-US" b="1" dirty="0"/>
              <a:t>带    宽</a:t>
            </a:r>
            <a:r>
              <a:rPr lang="zh-CN" altLang="en-US" dirty="0"/>
              <a:t>既定：信噪比越高，传输速率越高</a:t>
            </a:r>
          </a:p>
        </p:txBody>
      </p:sp>
      <p:sp>
        <p:nvSpPr>
          <p:cNvPr id="7" name="矩形 6"/>
          <p:cNvSpPr/>
          <p:nvPr/>
        </p:nvSpPr>
        <p:spPr>
          <a:xfrm>
            <a:off x="2418911" y="2688573"/>
            <a:ext cx="7563289" cy="646331"/>
          </a:xfrm>
          <a:prstGeom prst="rect">
            <a:avLst/>
          </a:prstGeom>
        </p:spPr>
        <p:txBody>
          <a:bodyPr wrap="none">
            <a:spAutoFit/>
          </a:bodyPr>
          <a:lstStyle/>
          <a:p>
            <a:pPr algn="ctr"/>
            <a:r>
              <a:rPr lang="en-US" altLang="zh-CN" sz="3600" dirty="0" err="1">
                <a:solidFill>
                  <a:srgbClr val="333333"/>
                </a:solidFill>
                <a:latin typeface="Arial" panose="020B0604020202020204" pitchFamily="34" charset="0"/>
                <a:ea typeface="宋体" panose="02010600030101010101" pitchFamily="2" charset="-122"/>
                <a:cs typeface="Arial" panose="020B0604020202020204" pitchFamily="34" charset="0"/>
              </a:rPr>
              <a:t>C</a:t>
            </a:r>
            <a:r>
              <a:rPr lang="en-US" altLang="zh-CN" sz="3600" baseline="-25000" dirty="0" err="1">
                <a:solidFill>
                  <a:srgbClr val="333333"/>
                </a:solidFill>
                <a:latin typeface="Arial" panose="020B0604020202020204" pitchFamily="34" charset="0"/>
                <a:ea typeface="宋体" panose="02010600030101010101" pitchFamily="2" charset="-122"/>
                <a:cs typeface="Arial" panose="020B0604020202020204" pitchFamily="34" charset="0"/>
              </a:rPr>
              <a:t>max</a:t>
            </a:r>
            <a:r>
              <a:rPr lang="en-US" altLang="zh-CN" sz="3600" baseline="-25000" dirty="0">
                <a:solidFill>
                  <a:srgbClr val="333333"/>
                </a:solidFill>
                <a:latin typeface="Arial" panose="020B0604020202020204" pitchFamily="34" charset="0"/>
                <a:ea typeface="宋体" panose="02010600030101010101" pitchFamily="2" charset="-122"/>
                <a:cs typeface="Arial" panose="020B0604020202020204" pitchFamily="34" charset="0"/>
              </a:rPr>
              <a:t> </a:t>
            </a:r>
            <a:r>
              <a:rPr lang="en-US" altLang="zh-CN" sz="3600" dirty="0">
                <a:solidFill>
                  <a:srgbClr val="333333"/>
                </a:solidFill>
                <a:latin typeface="Arial" panose="020B0604020202020204" pitchFamily="34" charset="0"/>
                <a:ea typeface="宋体" panose="02010600030101010101" pitchFamily="2" charset="-122"/>
                <a:cs typeface="Arial" panose="020B0604020202020204" pitchFamily="34" charset="0"/>
              </a:rPr>
              <a:t>= B × log</a:t>
            </a:r>
            <a:r>
              <a:rPr lang="en-US" altLang="zh-CN" sz="3600" baseline="-25000" dirty="0">
                <a:solidFill>
                  <a:srgbClr val="333333"/>
                </a:solidFill>
                <a:latin typeface="Arial" panose="020B0604020202020204" pitchFamily="34" charset="0"/>
                <a:ea typeface="宋体" panose="02010600030101010101" pitchFamily="2" charset="-122"/>
                <a:cs typeface="Arial" panose="020B0604020202020204" pitchFamily="34" charset="0"/>
              </a:rPr>
              <a:t>2</a:t>
            </a:r>
            <a:r>
              <a:rPr lang="en-US" altLang="zh-CN" sz="3600" dirty="0">
                <a:solidFill>
                  <a:srgbClr val="333333"/>
                </a:solidFill>
                <a:latin typeface="Arial" panose="020B0604020202020204" pitchFamily="34" charset="0"/>
                <a:ea typeface="宋体" panose="02010600030101010101" pitchFamily="2" charset="-122"/>
                <a:cs typeface="Arial" panose="020B0604020202020204" pitchFamily="34" charset="0"/>
              </a:rPr>
              <a:t>(1 + S/N)     </a:t>
            </a:r>
            <a:r>
              <a:rPr lang="zh-CN" altLang="en-US" sz="3600" dirty="0">
                <a:solidFill>
                  <a:schemeClr val="tx1">
                    <a:lumMod val="50000"/>
                    <a:lumOff val="50000"/>
                  </a:schemeClr>
                </a:solidFill>
                <a:latin typeface="Arial" panose="020B0604020202020204" pitchFamily="34" charset="0"/>
                <a:ea typeface="宋体" panose="02010600030101010101" pitchFamily="2" charset="-122"/>
                <a:cs typeface="Arial" panose="020B0604020202020204" pitchFamily="34" charset="0"/>
              </a:rPr>
              <a:t>（</a:t>
            </a:r>
            <a:r>
              <a:rPr lang="en-US" altLang="zh-CN" sz="3600" dirty="0">
                <a:solidFill>
                  <a:schemeClr val="tx1">
                    <a:lumMod val="50000"/>
                    <a:lumOff val="50000"/>
                  </a:schemeClr>
                </a:solidFill>
                <a:latin typeface="Arial" panose="020B0604020202020204" pitchFamily="34" charset="0"/>
                <a:ea typeface="宋体" panose="02010600030101010101" pitchFamily="2" charset="-122"/>
                <a:cs typeface="Arial" panose="020B0604020202020204" pitchFamily="34" charset="0"/>
              </a:rPr>
              <a:t>bps</a:t>
            </a:r>
            <a:r>
              <a:rPr lang="zh-CN" altLang="en-US" sz="3600" dirty="0">
                <a:solidFill>
                  <a:schemeClr val="tx1">
                    <a:lumMod val="50000"/>
                    <a:lumOff val="50000"/>
                  </a:schemeClr>
                </a:solidFill>
                <a:latin typeface="Arial" panose="020B0604020202020204" pitchFamily="34" charset="0"/>
                <a:ea typeface="宋体" panose="02010600030101010101" pitchFamily="2" charset="-122"/>
                <a:cs typeface="Arial" panose="020B0604020202020204" pitchFamily="34" charset="0"/>
              </a:rPr>
              <a:t>）</a:t>
            </a:r>
          </a:p>
        </p:txBody>
      </p:sp>
      <p:cxnSp>
        <p:nvCxnSpPr>
          <p:cNvPr id="8" name="直接连接符 7"/>
          <p:cNvCxnSpPr/>
          <p:nvPr/>
        </p:nvCxnSpPr>
        <p:spPr>
          <a:xfrm>
            <a:off x="381000" y="3797703"/>
            <a:ext cx="11442700" cy="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13" name="直接连接符 12"/>
          <p:cNvCxnSpPr/>
          <p:nvPr/>
        </p:nvCxnSpPr>
        <p:spPr>
          <a:xfrm>
            <a:off x="4272643" y="4088338"/>
            <a:ext cx="0" cy="2450574"/>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74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a:t>无线传输</a:t>
            </a:r>
          </a:p>
        </p:txBody>
      </p:sp>
      <p:sp>
        <p:nvSpPr>
          <p:cNvPr id="13315" name="Rectangle 3"/>
          <p:cNvSpPr>
            <a:spLocks noGrp="1" noChangeArrowheads="1"/>
          </p:cNvSpPr>
          <p:nvPr>
            <p:ph type="body" idx="1"/>
          </p:nvPr>
        </p:nvSpPr>
        <p:spPr/>
        <p:txBody>
          <a:bodyPr/>
          <a:lstStyle/>
          <a:p>
            <a:pPr eaLnBrk="1" hangingPunct="1"/>
            <a:r>
              <a:rPr lang="zh-CN" altLang="en-US" dirty="0"/>
              <a:t>电磁波可将信息从一个地方传到另一个地方</a:t>
            </a:r>
          </a:p>
          <a:p>
            <a:pPr eaLnBrk="1" hangingPunct="1"/>
            <a:r>
              <a:rPr lang="zh-CN" altLang="en-US" dirty="0"/>
              <a:t>电磁波的传播不需要任何有形介质</a:t>
            </a:r>
          </a:p>
          <a:p>
            <a:pPr eaLnBrk="1" hangingPunct="1"/>
            <a:r>
              <a:rPr lang="zh-CN" altLang="en-US" dirty="0"/>
              <a:t>电磁波称为传输的载波（载体）</a:t>
            </a:r>
          </a:p>
          <a:p>
            <a:pPr eaLnBrk="1" hangingPunct="1"/>
            <a:r>
              <a:rPr lang="zh-CN" altLang="en-US" dirty="0"/>
              <a:t>传输的数据叠加在载波上，接收端再过滤出信号</a:t>
            </a:r>
          </a:p>
          <a:p>
            <a:pPr lvl="1" eaLnBrk="1" hangingPunct="1"/>
            <a:r>
              <a:rPr lang="zh-CN" altLang="en-US" dirty="0"/>
              <a:t>调制解调</a:t>
            </a:r>
          </a:p>
          <a:p>
            <a:pPr eaLnBrk="1" hangingPunct="1"/>
            <a:r>
              <a:rPr lang="zh-CN" altLang="en-US" dirty="0"/>
              <a:t>传输数据的频率范围称为频带</a:t>
            </a:r>
          </a:p>
          <a:p>
            <a:pPr eaLnBrk="1" hangingPunct="1"/>
            <a:r>
              <a:rPr lang="zh-CN" altLang="en-US" dirty="0"/>
              <a:t>多个无线电载波可共存于同一空间</a:t>
            </a:r>
          </a:p>
        </p:txBody>
      </p:sp>
    </p:spTree>
    <p:extLst>
      <p:ext uri="{BB962C8B-B14F-4D97-AF65-F5344CB8AC3E}">
        <p14:creationId xmlns:p14="http://schemas.microsoft.com/office/powerpoint/2010/main" val="371493382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a:t>无线传输的电磁频谱</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916114"/>
            <a:ext cx="8748712" cy="494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07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a:t>无线通信使用的电磁波的频率范围和频段</a:t>
            </a:r>
          </a:p>
        </p:txBody>
      </p:sp>
      <p:pic>
        <p:nvPicPr>
          <p:cNvPr id="153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179" y="868651"/>
            <a:ext cx="10735892" cy="6135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0295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dirty="0"/>
              <a:t>无线频谱的分配</a:t>
            </a:r>
          </a:p>
        </p:txBody>
      </p:sp>
      <p:sp>
        <p:nvSpPr>
          <p:cNvPr id="16387" name="Rectangle 3"/>
          <p:cNvSpPr>
            <a:spLocks noGrp="1" noChangeArrowheads="1"/>
          </p:cNvSpPr>
          <p:nvPr>
            <p:ph type="body" idx="1"/>
          </p:nvPr>
        </p:nvSpPr>
        <p:spPr>
          <a:xfrm>
            <a:off x="1140032" y="868651"/>
            <a:ext cx="9350932" cy="5540747"/>
          </a:xfrm>
        </p:spPr>
        <p:txBody>
          <a:bodyPr>
            <a:normAutofit/>
          </a:bodyPr>
          <a:lstStyle/>
          <a:p>
            <a:pPr eaLnBrk="1" hangingPunct="1"/>
            <a:r>
              <a:rPr lang="zh-CN" altLang="en-US" dirty="0"/>
              <a:t>频率统一分配（</a:t>
            </a:r>
            <a:r>
              <a:rPr lang="en-US" altLang="zh-CN" dirty="0"/>
              <a:t>FCC/ITU_R/</a:t>
            </a:r>
            <a:r>
              <a:rPr lang="zh-CN" altLang="en-US" dirty="0"/>
              <a:t>各个国家）</a:t>
            </a:r>
          </a:p>
          <a:p>
            <a:pPr lvl="1" eaLnBrk="1" hangingPunct="1"/>
            <a:r>
              <a:rPr lang="zh-CN" altLang="en-US" dirty="0"/>
              <a:t>根据信息类型分配频谱（</a:t>
            </a:r>
            <a:r>
              <a:rPr lang="en-US" altLang="zh-CN" dirty="0"/>
              <a:t>AM/FM</a:t>
            </a:r>
            <a:r>
              <a:rPr lang="zh-CN" altLang="en-US" dirty="0"/>
              <a:t>无线电台、</a:t>
            </a:r>
            <a:r>
              <a:rPr lang="en-US" altLang="zh-CN" dirty="0"/>
              <a:t>TV</a:t>
            </a:r>
            <a:r>
              <a:rPr lang="zh-CN" altLang="en-US" dirty="0"/>
              <a:t>、蜂窝电话</a:t>
            </a:r>
            <a:r>
              <a:rPr lang="en-US" altLang="zh-CN" dirty="0">
                <a:latin typeface="Arial" panose="020B0604020202020204" pitchFamily="34" charset="0"/>
              </a:rPr>
              <a:t>…</a:t>
            </a:r>
            <a:r>
              <a:rPr lang="zh-CN" altLang="en-US" dirty="0"/>
              <a:t>）</a:t>
            </a:r>
          </a:p>
          <a:p>
            <a:pPr lvl="1" eaLnBrk="1" hangingPunct="1"/>
            <a:endParaRPr lang="zh-CN" altLang="en-US" dirty="0"/>
          </a:p>
          <a:p>
            <a:pPr eaLnBrk="1" hangingPunct="1"/>
            <a:r>
              <a:rPr lang="zh-CN" altLang="en-US" dirty="0"/>
              <a:t>工业科学医学频段（</a:t>
            </a:r>
            <a:r>
              <a:rPr lang="en-US" altLang="zh-CN" dirty="0"/>
              <a:t>ISM</a:t>
            </a:r>
            <a:r>
              <a:rPr lang="zh-CN" altLang="en-US" dirty="0"/>
              <a:t>）</a:t>
            </a:r>
          </a:p>
          <a:p>
            <a:pPr lvl="1" eaLnBrk="1" hangingPunct="1"/>
            <a:r>
              <a:rPr lang="zh-CN" altLang="en-US" dirty="0"/>
              <a:t>可自由使用但限制功率</a:t>
            </a:r>
          </a:p>
          <a:p>
            <a:pPr lvl="1" eaLnBrk="1" hangingPunct="1"/>
            <a:r>
              <a:rPr lang="zh-CN" altLang="en-US" dirty="0"/>
              <a:t>专用于非许可的商业用途</a:t>
            </a:r>
          </a:p>
          <a:p>
            <a:pPr lvl="2" eaLnBrk="1" hangingPunct="1"/>
            <a:r>
              <a:rPr lang="zh-CN" altLang="en-US" dirty="0"/>
              <a:t>救护车、出租车、无线遥控玩具、无线电家用设备等</a:t>
            </a:r>
            <a:endParaRPr lang="en-US" altLang="zh-CN" dirty="0"/>
          </a:p>
          <a:p>
            <a:pPr lvl="2" eaLnBrk="1" hangingPunct="1"/>
            <a:endParaRPr lang="en-US" altLang="zh-CN" dirty="0"/>
          </a:p>
        </p:txBody>
      </p:sp>
    </p:spTree>
    <p:extLst>
      <p:ext uri="{BB962C8B-B14F-4D97-AF65-F5344CB8AC3E}">
        <p14:creationId xmlns:p14="http://schemas.microsoft.com/office/powerpoint/2010/main" val="17433992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spPr>
      <a:bodyPr wrap="square" rtlCol="0" anchor="ctr">
        <a:noAutofit/>
      </a:bodyPr>
      <a:lstStyle>
        <a:defPPr algn="ctr">
          <a:defRPr sz="2400" dirty="0" smtClean="0">
            <a:solidFill>
              <a:schemeClr val="bg1"/>
            </a:solidFill>
            <a:latin typeface="Arial" panose="020B0604020202020204" pitchFamily="34" charset="0"/>
            <a:ea typeface="微软雅黑" panose="020B0503020204020204" pitchFamily="34" charset="-122"/>
            <a:cs typeface="Arial" panose="020B0604020202020204" pitchFamily="34" charset="0"/>
          </a:defRPr>
        </a:defPPr>
      </a:lstStyle>
    </a:spDef>
    <a:txDef>
      <a:spPr/>
      <a:bodyPr vert="horz" lIns="91440" tIns="45720" rIns="91440" bIns="45720" rtlCol="0">
        <a:spAutoFit/>
      </a:bodyPr>
      <a:lstStyle>
        <a:defPPr marL="0" indent="0" algn="ctr">
          <a:buFont typeface="Arial" panose="020B0604020202020204" pitchFamily="34" charset="0"/>
          <a:buNone/>
          <a:defRPr sz="2800" dirty="0">
            <a:latin typeface="微软雅黑" panose="020B0503020204020204" pitchFamily="34" charset="-122"/>
            <a:ea typeface="微软雅黑" panose="020B0503020204020204" pitchFamily="34" charset="-122"/>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13722</TotalTime>
  <Words>3390</Words>
  <Application>Microsoft Macintosh PowerPoint</Application>
  <PresentationFormat>宽屏</PresentationFormat>
  <Paragraphs>383</Paragraphs>
  <Slides>55</Slides>
  <Notes>21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55</vt:i4>
      </vt:variant>
    </vt:vector>
  </HeadingPairs>
  <TitlesOfParts>
    <vt:vector size="70" baseType="lpstr">
      <vt:lpstr>等线</vt:lpstr>
      <vt:lpstr>黑体</vt:lpstr>
      <vt:lpstr>宋体</vt:lpstr>
      <vt:lpstr>微软雅黑</vt:lpstr>
      <vt:lpstr>微软雅黑 Light</vt:lpstr>
      <vt:lpstr>Arial Unicode MS</vt:lpstr>
      <vt:lpstr>Arial</vt:lpstr>
      <vt:lpstr>Symbol</vt:lpstr>
      <vt:lpstr>Tahoma</vt:lpstr>
      <vt:lpstr>Times New Roman</vt:lpstr>
      <vt:lpstr>Wingdings</vt:lpstr>
      <vt:lpstr>Office 主题​​</vt:lpstr>
      <vt:lpstr>Visio</vt:lpstr>
      <vt:lpstr>剪辑</vt:lpstr>
      <vt:lpstr>Equation</vt:lpstr>
      <vt:lpstr>PowerPoint 演示文稿</vt:lpstr>
      <vt:lpstr>无线网络技术</vt:lpstr>
      <vt:lpstr>目录</vt:lpstr>
      <vt:lpstr>PowerPoint 演示文稿</vt:lpstr>
      <vt:lpstr>无线电波传播</vt:lpstr>
      <vt:lpstr>无线传输</vt:lpstr>
      <vt:lpstr>无线传输的电磁频谱</vt:lpstr>
      <vt:lpstr>无线通信使用的电磁波的频率范围和频段</vt:lpstr>
      <vt:lpstr>无线频谱的分配</vt:lpstr>
      <vt:lpstr>无线通信涉及到的大气层</vt:lpstr>
      <vt:lpstr>长波（低频LF）传播</vt:lpstr>
      <vt:lpstr>中波（中频MF）传播</vt:lpstr>
      <vt:lpstr>短波（高频HF）传播</vt:lpstr>
      <vt:lpstr>超短波（甚高频VHF）传播</vt:lpstr>
      <vt:lpstr>微波传播</vt:lpstr>
      <vt:lpstr>工业科学医学频段</vt:lpstr>
      <vt:lpstr>无线信道</vt:lpstr>
      <vt:lpstr>路径损耗</vt:lpstr>
      <vt:lpstr>传播方式</vt:lpstr>
      <vt:lpstr>全向传播与定向传播</vt:lpstr>
      <vt:lpstr>如何计算路径损耗？</vt:lpstr>
      <vt:lpstr>自由空间传播损耗模型</vt:lpstr>
      <vt:lpstr>自由空间传播</vt:lpstr>
      <vt:lpstr>损耗</vt:lpstr>
      <vt:lpstr>无线通信的衰减（fading）</vt:lpstr>
      <vt:lpstr>反射（reflection）</vt:lpstr>
      <vt:lpstr>衍射（Diffraction）</vt:lpstr>
      <vt:lpstr>散射（Scattering）</vt:lpstr>
      <vt:lpstr>反射、衍射和散射(LOS 视距通信 )</vt:lpstr>
      <vt:lpstr>多径传播</vt:lpstr>
      <vt:lpstr>小尺度效应</vt:lpstr>
      <vt:lpstr>多径（multipath）传播的影响</vt:lpstr>
      <vt:lpstr>多径传播的影响</vt:lpstr>
      <vt:lpstr>阴影衰落</vt:lpstr>
      <vt:lpstr>电波传播损耗预测模型</vt:lpstr>
      <vt:lpstr>有限资源</vt:lpstr>
      <vt:lpstr>如何覆盖</vt:lpstr>
      <vt:lpstr>空分复用</vt:lpstr>
      <vt:lpstr>小区制</vt:lpstr>
      <vt:lpstr>蜂窝</vt:lpstr>
      <vt:lpstr>数字调制技术</vt:lpstr>
      <vt:lpstr>连续相位调制技术</vt:lpstr>
      <vt:lpstr>线性调制技术</vt:lpstr>
      <vt:lpstr>如何共享频带资源</vt:lpstr>
      <vt:lpstr>鸡尾酒晚会</vt:lpstr>
      <vt:lpstr>多路复用（multiplexing）</vt:lpstr>
      <vt:lpstr>多路复用技术</vt:lpstr>
      <vt:lpstr>PowerPoint 演示文稿</vt:lpstr>
      <vt:lpstr>PowerPoint 演示文稿</vt:lpstr>
      <vt:lpstr>PowerPoint 演示文稿</vt:lpstr>
      <vt:lpstr>常用的码分多址</vt:lpstr>
      <vt:lpstr>PowerPoint 演示文稿</vt:lpstr>
      <vt:lpstr>多址接入方法比较</vt:lpstr>
      <vt:lpstr>无线信道接入方法</vt:lpstr>
      <vt:lpstr>香农定理</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zdy cn</dc:creator>
  <cp:lastModifiedBy>Xu Felix</cp:lastModifiedBy>
  <cp:revision>1172</cp:revision>
  <dcterms:created xsi:type="dcterms:W3CDTF">2016-12-23T00:50:08Z</dcterms:created>
  <dcterms:modified xsi:type="dcterms:W3CDTF">2019-09-17T05:28:20Z</dcterms:modified>
</cp:coreProperties>
</file>